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5" r:id="rId3"/>
    <p:sldId id="286" r:id="rId4"/>
    <p:sldId id="287" r:id="rId5"/>
    <p:sldId id="305" r:id="rId6"/>
    <p:sldId id="306" r:id="rId7"/>
    <p:sldId id="312" r:id="rId8"/>
    <p:sldId id="288" r:id="rId9"/>
    <p:sldId id="304" r:id="rId10"/>
    <p:sldId id="302" r:id="rId11"/>
    <p:sldId id="289" r:id="rId12"/>
    <p:sldId id="303" r:id="rId13"/>
    <p:sldId id="292" r:id="rId14"/>
    <p:sldId id="293" r:id="rId15"/>
    <p:sldId id="295" r:id="rId16"/>
    <p:sldId id="296" r:id="rId17"/>
    <p:sldId id="301" r:id="rId18"/>
    <p:sldId id="290" r:id="rId19"/>
    <p:sldId id="297" r:id="rId20"/>
    <p:sldId id="291" r:id="rId21"/>
    <p:sldId id="298" r:id="rId22"/>
    <p:sldId id="300" r:id="rId23"/>
    <p:sldId id="307" r:id="rId24"/>
    <p:sldId id="308" r:id="rId25"/>
    <p:sldId id="309" r:id="rId26"/>
    <p:sldId id="310" r:id="rId27"/>
    <p:sldId id="311" r:id="rId28"/>
    <p:sldId id="299" r:id="rId29"/>
    <p:sldId id="282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4002B"/>
    <a:srgbClr val="658D1B"/>
    <a:srgbClr val="8246AF"/>
    <a:srgbClr val="00A9E0"/>
    <a:srgbClr val="003DA5"/>
    <a:srgbClr val="00AB8E"/>
    <a:srgbClr val="7A99AC"/>
    <a:srgbClr val="D4ECE7"/>
    <a:srgbClr val="EEF8F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pPr/>
              <a:t>16. 4. 2017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8293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49067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5531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896938" y="3933824"/>
            <a:ext cx="7127875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 smtClean="0"/>
              <a:t>doplňující popis prezentace</a:t>
            </a:r>
            <a:endParaRPr lang="cs-CZ"/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896938" y="5661496"/>
            <a:ext cx="5043487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 smtClean="0"/>
              <a:t>Autor: Jméno Příjmení</a:t>
            </a:r>
            <a:endParaRPr lang="cs-CZ"/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5661496"/>
            <a:ext cx="187166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 smtClean="0"/>
              <a:t>datum</a:t>
            </a:r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899592" y="2852936"/>
            <a:ext cx="7128792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 smtClean="0"/>
              <a:t>HLAVNÍ NÁZEV</a:t>
            </a:r>
            <a:br>
              <a:rPr lang="cs-CZ" smtClean="0"/>
            </a:br>
            <a:r>
              <a:rPr lang="cs-CZ" smtClean="0"/>
              <a:t>PREZENTACE</a:t>
            </a: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43" y="915983"/>
            <a:ext cx="4112715" cy="10109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0862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nadpis snímku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smtClean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="" xmlns:p14="http://schemas.microsoft.com/office/powerpoint/2010/main" val="241259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nadpis snímku</a:t>
            </a:r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468313" y="1628775"/>
            <a:ext cx="3959225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4716016" y="1628800"/>
            <a:ext cx="3959225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42604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nadpis snímku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="" xmlns:p14="http://schemas.microsoft.com/office/powerpoint/2010/main" val="1177050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19601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41104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440267" y="6453397"/>
            <a:ext cx="8703733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" y="6453397"/>
            <a:ext cx="404664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467544" y="6505599"/>
            <a:ext cx="8676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smtClean="0">
                <a:solidFill>
                  <a:schemeClr val="bg1"/>
                </a:solidFill>
              </a:rPr>
              <a:t>Fakulta stavební</a:t>
            </a:r>
            <a:r>
              <a:rPr lang="cs-CZ" sz="1400" b="1" baseline="0" smtClean="0">
                <a:solidFill>
                  <a:schemeClr val="bg1"/>
                </a:solidFill>
              </a:rPr>
              <a:t> </a:t>
            </a:r>
            <a:r>
              <a:rPr lang="cs-CZ" sz="1400" b="1" smtClean="0">
                <a:solidFill>
                  <a:schemeClr val="bg1"/>
                </a:solidFill>
                <a:latin typeface="Calibri"/>
              </a:rPr>
              <a:t>• </a:t>
            </a:r>
            <a:r>
              <a:rPr lang="cs-CZ" sz="1400" b="1" smtClean="0">
                <a:solidFill>
                  <a:schemeClr val="bg1"/>
                </a:solidFill>
              </a:rPr>
              <a:t>Vysoké </a:t>
            </a:r>
            <a:r>
              <a:rPr lang="cs-CZ" sz="1400" b="1" baseline="0" smtClean="0">
                <a:solidFill>
                  <a:schemeClr val="bg1"/>
                </a:solidFill>
              </a:rPr>
              <a:t>učení technické v Brně</a:t>
            </a:r>
            <a:endParaRPr lang="cs-CZ" sz="1400" b="1" u="sng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it-slovnik.cz/" TargetMode="External"/><Relationship Id="rId13" Type="http://schemas.openxmlformats.org/officeDocument/2006/relationships/hyperlink" Target="http://www.spravapcsiti.cz/" TargetMode="External"/><Relationship Id="rId18" Type="http://schemas.openxmlformats.org/officeDocument/2006/relationships/hyperlink" Target="http://www.rreality.com/sk" TargetMode="External"/><Relationship Id="rId3" Type="http://schemas.openxmlformats.org/officeDocument/2006/relationships/hyperlink" Target="https://publi.cz/" TargetMode="External"/><Relationship Id="rId7" Type="http://schemas.openxmlformats.org/officeDocument/2006/relationships/hyperlink" Target="https://www.systemonline.cz/" TargetMode="External"/><Relationship Id="rId12" Type="http://schemas.openxmlformats.org/officeDocument/2006/relationships/hyperlink" Target="http://www.fi.muni.cz/" TargetMode="External"/><Relationship Id="rId17" Type="http://schemas.openxmlformats.org/officeDocument/2006/relationships/hyperlink" Target="http://www.vtm.e15.cz/" TargetMode="External"/><Relationship Id="rId2" Type="http://schemas.openxmlformats.org/officeDocument/2006/relationships/hyperlink" Target="http://www.businessvize.cz/" TargetMode="External"/><Relationship Id="rId16" Type="http://schemas.openxmlformats.org/officeDocument/2006/relationships/hyperlink" Target="http://www.alza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" TargetMode="External"/><Relationship Id="rId11" Type="http://schemas.openxmlformats.org/officeDocument/2006/relationships/hyperlink" Target="http://ictsecurity.cz/" TargetMode="External"/><Relationship Id="rId5" Type="http://schemas.openxmlformats.org/officeDocument/2006/relationships/hyperlink" Target="http://www.cloud.cz/" TargetMode="External"/><Relationship Id="rId15" Type="http://schemas.openxmlformats.org/officeDocument/2006/relationships/hyperlink" Target="http://www.mobi.idnes.cz/" TargetMode="External"/><Relationship Id="rId10" Type="http://schemas.openxmlformats.org/officeDocument/2006/relationships/hyperlink" Target="http://www.compcentrum.cz/" TargetMode="External"/><Relationship Id="rId19" Type="http://schemas.openxmlformats.org/officeDocument/2006/relationships/hyperlink" Target="http://www.rozsirenarealita.cz/" TargetMode="External"/><Relationship Id="rId4" Type="http://schemas.openxmlformats.org/officeDocument/2006/relationships/hyperlink" Target="https://azure.microsoft.com/" TargetMode="External"/><Relationship Id="rId9" Type="http://schemas.openxmlformats.org/officeDocument/2006/relationships/hyperlink" Target="http://www.virtualnipc.cz/" TargetMode="External"/><Relationship Id="rId14" Type="http://schemas.openxmlformats.org/officeDocument/2006/relationships/hyperlink" Target="http://www.svethardware.cz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3054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3. </a:t>
            </a:r>
            <a:r>
              <a:rPr lang="cs-CZ" sz="3600" dirty="0" err="1"/>
              <a:t>Cloud</a:t>
            </a:r>
            <a:r>
              <a:rPr lang="cs-CZ" sz="3600" dirty="0"/>
              <a:t> </a:t>
            </a:r>
            <a:r>
              <a:rPr lang="cs-CZ" sz="3600" dirty="0" err="1"/>
              <a:t>computing</a:t>
            </a:r>
            <a:endParaRPr lang="cs-CZ" sz="36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62" y="1124744"/>
            <a:ext cx="5758675" cy="4894874"/>
          </a:xfrm>
        </p:spPr>
      </p:pic>
    </p:spTree>
    <p:extLst>
      <p:ext uri="{BB962C8B-B14F-4D97-AF65-F5344CB8AC3E}">
        <p14:creationId xmlns="" xmlns:p14="http://schemas.microsoft.com/office/powerpoint/2010/main" val="741448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3. </a:t>
            </a:r>
            <a:r>
              <a:rPr lang="cs-CZ" sz="3600" dirty="0" err="1" smtClean="0"/>
              <a:t>Cloud</a:t>
            </a:r>
            <a:r>
              <a:rPr lang="cs-CZ" sz="3600" dirty="0" smtClean="0"/>
              <a:t> </a:t>
            </a:r>
            <a:r>
              <a:rPr lang="cs-CZ" sz="3600" dirty="0" err="1" smtClean="0"/>
              <a:t>computing</a:t>
            </a:r>
            <a:endParaRPr lang="cs-CZ" sz="36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algn="l"/>
            <a:r>
              <a:rPr lang="cs-CZ" b="1" u="sng" dirty="0" smtClean="0"/>
              <a:t>Charakteristika </a:t>
            </a:r>
            <a:r>
              <a:rPr lang="cs-CZ" b="1" u="sng" dirty="0" err="1" smtClean="0"/>
              <a:t>cloud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computingu</a:t>
            </a:r>
            <a:r>
              <a:rPr lang="cs-CZ" b="1" u="sng" dirty="0" smtClean="0"/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400" dirty="0" err="1" smtClean="0"/>
              <a:t>Cloud</a:t>
            </a:r>
            <a:r>
              <a:rPr lang="cs-CZ" sz="2400" dirty="0" smtClean="0"/>
              <a:t> </a:t>
            </a:r>
            <a:r>
              <a:rPr lang="cs-CZ" sz="2400" dirty="0" err="1" smtClean="0"/>
              <a:t>computing</a:t>
            </a:r>
            <a:r>
              <a:rPr lang="cs-CZ" sz="2400" dirty="0" smtClean="0"/>
              <a:t> je nový způsob využívání zdrojů (zejména hardware, software) v IT vycházející z možnosti jejich sdílení mezi aplikacemi a odstranění přímé vazby aplikační logiky na fyzické komponenty (</a:t>
            </a:r>
            <a:r>
              <a:rPr lang="cs-CZ" sz="2400" dirty="0" err="1" smtClean="0"/>
              <a:t>virtualizace</a:t>
            </a:r>
            <a:r>
              <a:rPr lang="cs-CZ" sz="2400" dirty="0" smtClean="0"/>
              <a:t>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400" dirty="0" smtClean="0"/>
              <a:t>Principem u služeb a produktů v </a:t>
            </a:r>
            <a:r>
              <a:rPr lang="cs-CZ" sz="2400" dirty="0" err="1" smtClean="0"/>
              <a:t>cloud</a:t>
            </a:r>
            <a:r>
              <a:rPr lang="cs-CZ" sz="2400" dirty="0" smtClean="0"/>
              <a:t> </a:t>
            </a:r>
            <a:r>
              <a:rPr lang="cs-CZ" sz="2400" dirty="0" err="1" smtClean="0"/>
              <a:t>computingu</a:t>
            </a:r>
            <a:r>
              <a:rPr lang="cs-CZ" sz="2400" dirty="0" smtClean="0"/>
              <a:t> je to, že uživateli propůjčují výpočetní výkon serverů. V mnoha případech se tak děje formou specializovaných aplikací, jejichž nabídka se pohybuje od kancelářských aplikací přes systémy pro distribuované výpočty, až po operační systémy provozované v prohlížečích, jakými jsou např. </a:t>
            </a:r>
            <a:r>
              <a:rPr lang="cs-CZ" sz="2400" dirty="0" err="1" smtClean="0"/>
              <a:t>eyeOS</a:t>
            </a:r>
            <a:r>
              <a:rPr lang="cs-CZ" sz="2400" dirty="0" smtClean="0"/>
              <a:t>, </a:t>
            </a:r>
            <a:r>
              <a:rPr lang="cs-CZ" sz="2400" dirty="0" err="1" smtClean="0"/>
              <a:t>Cloud</a:t>
            </a:r>
            <a:r>
              <a:rPr lang="cs-CZ" sz="2400" dirty="0" smtClean="0"/>
              <a:t> či </a:t>
            </a:r>
            <a:r>
              <a:rPr lang="cs-CZ" sz="2400" dirty="0" err="1" smtClean="0"/>
              <a:t>iCloud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009278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14" y="188640"/>
            <a:ext cx="6460972" cy="5847180"/>
          </a:xfrm>
        </p:spPr>
      </p:pic>
    </p:spTree>
    <p:extLst>
      <p:ext uri="{BB962C8B-B14F-4D97-AF65-F5344CB8AC3E}">
        <p14:creationId xmlns="" xmlns:p14="http://schemas.microsoft.com/office/powerpoint/2010/main" val="1562101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algn="l"/>
            <a:r>
              <a:rPr lang="cs-CZ" b="1" u="sng" dirty="0"/>
              <a:t>Použití </a:t>
            </a:r>
            <a:r>
              <a:rPr lang="cs-CZ" b="1" u="sng" dirty="0" err="1"/>
              <a:t>cloud</a:t>
            </a:r>
            <a:r>
              <a:rPr lang="cs-CZ" b="1" u="sng" dirty="0"/>
              <a:t> </a:t>
            </a:r>
            <a:r>
              <a:rPr lang="cs-CZ" b="1" u="sng" dirty="0" err="1" smtClean="0"/>
              <a:t>computingu</a:t>
            </a:r>
            <a:r>
              <a:rPr lang="cs-CZ" b="1" u="sng" dirty="0" smtClean="0"/>
              <a:t>:</a:t>
            </a:r>
            <a:endParaRPr lang="cs-CZ" b="1" u="sng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400" dirty="0" smtClean="0"/>
              <a:t>Vytváření </a:t>
            </a:r>
            <a:r>
              <a:rPr lang="cs-CZ" sz="2400" dirty="0"/>
              <a:t>nových aplikací a služeb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400" dirty="0"/>
              <a:t>Ukládání, zálohování a obnovování dat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400" dirty="0"/>
              <a:t>Hostování webů a blogů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400" dirty="0" err="1"/>
              <a:t>Streamování</a:t>
            </a:r>
            <a:r>
              <a:rPr lang="cs-CZ" sz="2400" dirty="0"/>
              <a:t> zvuku a videa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400" dirty="0"/>
              <a:t>Dodávání softwaru na vyžádání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400" dirty="0"/>
              <a:t>Analýza dat s hledáním </a:t>
            </a:r>
            <a:r>
              <a:rPr lang="cs-CZ" sz="2400" dirty="0" smtClean="0"/>
              <a:t>vzorků</a:t>
            </a:r>
          </a:p>
          <a:p>
            <a:pPr algn="l"/>
            <a:r>
              <a:rPr lang="cs-CZ" sz="2400" dirty="0" smtClean="0"/>
              <a:t>      a </a:t>
            </a:r>
            <a:r>
              <a:rPr lang="cs-CZ" sz="2400" dirty="0"/>
              <a:t>vytvářením </a:t>
            </a:r>
            <a:r>
              <a:rPr lang="cs-CZ" sz="2400" dirty="0" smtClean="0"/>
              <a:t>předpovědí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755" y="2708920"/>
            <a:ext cx="3600725" cy="3501008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z="3600" dirty="0" smtClean="0"/>
              <a:t>3. </a:t>
            </a:r>
            <a:r>
              <a:rPr lang="cs-CZ" sz="3600" dirty="0" err="1" smtClean="0"/>
              <a:t>Cloud</a:t>
            </a:r>
            <a:r>
              <a:rPr lang="cs-CZ" sz="3600" dirty="0" smtClean="0"/>
              <a:t> </a:t>
            </a:r>
            <a:r>
              <a:rPr lang="cs-CZ" sz="3600" dirty="0" err="1" smtClean="0"/>
              <a:t>computing</a:t>
            </a:r>
            <a:endParaRPr lang="cs-CZ" sz="3600" dirty="0"/>
          </a:p>
        </p:txBody>
      </p:sp>
    </p:spTree>
    <p:extLst>
      <p:ext uri="{BB962C8B-B14F-4D97-AF65-F5344CB8AC3E}">
        <p14:creationId xmlns="" xmlns:p14="http://schemas.microsoft.com/office/powerpoint/2010/main" val="3802631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0052" y="1268760"/>
            <a:ext cx="8229600" cy="4525963"/>
          </a:xfrm>
        </p:spPr>
        <p:txBody>
          <a:bodyPr/>
          <a:lstStyle/>
          <a:p>
            <a:pPr algn="l"/>
            <a:r>
              <a:rPr lang="cs-CZ" b="1" u="sng" dirty="0"/>
              <a:t>Rozdělení </a:t>
            </a:r>
            <a:r>
              <a:rPr lang="cs-CZ" b="1" u="sng" dirty="0" err="1"/>
              <a:t>cloud</a:t>
            </a:r>
            <a:r>
              <a:rPr lang="cs-CZ" b="1" u="sng" dirty="0"/>
              <a:t> </a:t>
            </a:r>
            <a:r>
              <a:rPr lang="cs-CZ" b="1" u="sng" dirty="0" err="1" smtClean="0"/>
              <a:t>computingu</a:t>
            </a:r>
            <a:r>
              <a:rPr lang="cs-CZ" b="1" u="sng" dirty="0" smtClean="0"/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400" dirty="0" err="1"/>
              <a:t>c</a:t>
            </a:r>
            <a:r>
              <a:rPr lang="cs-CZ" sz="2400" dirty="0" err="1" smtClean="0"/>
              <a:t>loud</a:t>
            </a:r>
            <a:r>
              <a:rPr lang="cs-CZ" sz="2400" dirty="0" smtClean="0"/>
              <a:t> </a:t>
            </a:r>
            <a:r>
              <a:rPr lang="cs-CZ" sz="2400" dirty="0" err="1" smtClean="0"/>
              <a:t>computing</a:t>
            </a:r>
            <a:r>
              <a:rPr lang="cs-CZ" sz="2400" dirty="0" smtClean="0"/>
              <a:t> rozdělujeme podle dvou kritérií</a:t>
            </a:r>
            <a:endParaRPr lang="cs-CZ" sz="2400" dirty="0"/>
          </a:p>
          <a:p>
            <a:endParaRPr lang="cs-CZ" sz="2400" dirty="0" smtClean="0"/>
          </a:p>
          <a:p>
            <a:pPr marL="514350" indent="-514350">
              <a:buFont typeface="+mj-lt"/>
              <a:buAutoNum type="arabicParenR"/>
            </a:pPr>
            <a:r>
              <a:rPr lang="cs-CZ" sz="2400" dirty="0" smtClean="0"/>
              <a:t>Kritérium toho, jak jsou služby poskytovány </a:t>
            </a:r>
          </a:p>
          <a:p>
            <a:r>
              <a:rPr lang="cs-CZ" sz="2400" b="1" dirty="0" smtClean="0"/>
              <a:t>Model nasazení</a:t>
            </a:r>
            <a:endParaRPr lang="cs-CZ" sz="2400" dirty="0" smtClean="0"/>
          </a:p>
          <a:p>
            <a:pPr marL="514350" indent="-514350">
              <a:buFont typeface="+mj-lt"/>
              <a:buAutoNum type="arabicParenR"/>
            </a:pPr>
            <a:endParaRPr lang="cs-CZ" sz="2400" dirty="0"/>
          </a:p>
          <a:p>
            <a:pPr marL="514350" indent="-514350">
              <a:buFont typeface="+mj-lt"/>
              <a:buAutoNum type="arabicParenR" startAt="2"/>
            </a:pPr>
            <a:r>
              <a:rPr lang="cs-CZ" sz="2400" dirty="0" smtClean="0"/>
              <a:t>Charakter služby, kterou </a:t>
            </a:r>
            <a:r>
              <a:rPr lang="cs-CZ" sz="2400" dirty="0" err="1" smtClean="0"/>
              <a:t>cloud</a:t>
            </a:r>
            <a:r>
              <a:rPr lang="cs-CZ" sz="2400" dirty="0" smtClean="0"/>
              <a:t> poskytuje </a:t>
            </a:r>
          </a:p>
          <a:p>
            <a:r>
              <a:rPr lang="cs-CZ" sz="2400" b="1" dirty="0" smtClean="0"/>
              <a:t>Distribuční model</a:t>
            </a:r>
            <a:endParaRPr lang="cs-CZ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z="3600" dirty="0" smtClean="0"/>
              <a:t>3. </a:t>
            </a:r>
            <a:r>
              <a:rPr lang="cs-CZ" sz="3600" dirty="0" err="1" smtClean="0"/>
              <a:t>Cloud</a:t>
            </a:r>
            <a:r>
              <a:rPr lang="cs-CZ" sz="3600" dirty="0" smtClean="0"/>
              <a:t> </a:t>
            </a:r>
            <a:r>
              <a:rPr lang="cs-CZ" sz="3600" dirty="0" err="1" smtClean="0"/>
              <a:t>computing</a:t>
            </a:r>
            <a:endParaRPr lang="cs-CZ" sz="3600" dirty="0"/>
          </a:p>
        </p:txBody>
      </p:sp>
    </p:spTree>
    <p:extLst>
      <p:ext uri="{BB962C8B-B14F-4D97-AF65-F5344CB8AC3E}">
        <p14:creationId xmlns="" xmlns:p14="http://schemas.microsoft.com/office/powerpoint/2010/main" val="12014144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 algn="l"/>
            <a:r>
              <a:rPr lang="cs-CZ" sz="2400" b="1" dirty="0"/>
              <a:t>Model </a:t>
            </a:r>
            <a:r>
              <a:rPr lang="cs-CZ" sz="2400" b="1" dirty="0" smtClean="0"/>
              <a:t>nasazení: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b="1" dirty="0" smtClean="0"/>
              <a:t>Veřejný </a:t>
            </a:r>
            <a:r>
              <a:rPr lang="cs-CZ" sz="2000" b="1" dirty="0"/>
              <a:t>(</a:t>
            </a:r>
            <a:r>
              <a:rPr lang="cs-CZ" sz="2000" b="1" i="1" dirty="0"/>
              <a:t>public </a:t>
            </a:r>
            <a:r>
              <a:rPr lang="cs-CZ" sz="2000" b="1" i="1" dirty="0" err="1"/>
              <a:t>cloud</a:t>
            </a:r>
            <a:r>
              <a:rPr lang="cs-CZ" sz="2000" b="1" i="1" dirty="0"/>
              <a:t> </a:t>
            </a:r>
            <a:r>
              <a:rPr lang="cs-CZ" sz="2000" b="1" i="1" dirty="0" err="1"/>
              <a:t>computing</a:t>
            </a:r>
            <a:r>
              <a:rPr lang="cs-CZ" sz="2000" b="1" dirty="0"/>
              <a:t>)</a:t>
            </a:r>
            <a:r>
              <a:rPr lang="cs-CZ" sz="2000" dirty="0"/>
              <a:t> </a:t>
            </a:r>
            <a:r>
              <a:rPr lang="cs-CZ" sz="2000" dirty="0" smtClean="0"/>
              <a:t>– Jedná </a:t>
            </a:r>
            <a:r>
              <a:rPr lang="cs-CZ" sz="2000" dirty="0"/>
              <a:t>se o schéma, v němž je poskytnuta a široké veřejnosti nabídnuta výpočetní služba, již napříč všemi klienty charakterizuje stejná nebo velmi podobná funkcionalita. </a:t>
            </a:r>
            <a:r>
              <a:rPr lang="cs-CZ" sz="2000" dirty="0" smtClean="0"/>
              <a:t>(Skype, seznam.cz)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b="1" dirty="0"/>
              <a:t>Soukromý (</a:t>
            </a:r>
            <a:r>
              <a:rPr lang="cs-CZ" sz="2000" b="1" i="1" dirty="0" err="1"/>
              <a:t>private</a:t>
            </a:r>
            <a:r>
              <a:rPr lang="cs-CZ" sz="2000" b="1" i="1" dirty="0"/>
              <a:t> </a:t>
            </a:r>
            <a:r>
              <a:rPr lang="cs-CZ" sz="2000" b="1" i="1" dirty="0" err="1"/>
              <a:t>cloud</a:t>
            </a:r>
            <a:r>
              <a:rPr lang="cs-CZ" sz="2000" b="1" i="1" dirty="0"/>
              <a:t> </a:t>
            </a:r>
            <a:r>
              <a:rPr lang="cs-CZ" sz="2000" b="1" i="1" dirty="0" err="1"/>
              <a:t>computing</a:t>
            </a:r>
            <a:r>
              <a:rPr lang="cs-CZ" sz="2000" b="1" dirty="0"/>
              <a:t>)</a:t>
            </a:r>
            <a:r>
              <a:rPr lang="cs-CZ" sz="2000" dirty="0"/>
              <a:t> – </a:t>
            </a:r>
            <a:r>
              <a:rPr lang="cs-CZ" sz="2000" dirty="0" err="1"/>
              <a:t>cloud</a:t>
            </a:r>
            <a:r>
              <a:rPr lang="cs-CZ" sz="2000" dirty="0"/>
              <a:t> je provozován pouze pro organizaci, a to buď organizací samotnou, nebo třetí stranou. </a:t>
            </a:r>
            <a:r>
              <a:rPr lang="cs-CZ" sz="2000" dirty="0" smtClean="0"/>
              <a:t>(hostovaný mailový server pro 50 – 500 zákazníků)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b="1" dirty="0"/>
              <a:t>Hybridní (</a:t>
            </a:r>
            <a:r>
              <a:rPr lang="cs-CZ" sz="2000" b="1" i="1" dirty="0"/>
              <a:t>hybrid </a:t>
            </a:r>
            <a:r>
              <a:rPr lang="cs-CZ" sz="2000" b="1" i="1" dirty="0" err="1"/>
              <a:t>cloud</a:t>
            </a:r>
            <a:r>
              <a:rPr lang="cs-CZ" sz="2000" b="1" i="1" dirty="0"/>
              <a:t> </a:t>
            </a:r>
            <a:r>
              <a:rPr lang="cs-CZ" sz="2000" b="1" i="1" dirty="0" err="1"/>
              <a:t>computing</a:t>
            </a:r>
            <a:r>
              <a:rPr lang="cs-CZ" sz="2000" b="1" dirty="0"/>
              <a:t>) </a:t>
            </a:r>
            <a:r>
              <a:rPr lang="cs-CZ" sz="2000" dirty="0"/>
              <a:t>– hybridní </a:t>
            </a:r>
            <a:r>
              <a:rPr lang="cs-CZ" sz="2000" dirty="0" err="1"/>
              <a:t>cloud</a:t>
            </a:r>
            <a:r>
              <a:rPr lang="cs-CZ" sz="2000" dirty="0"/>
              <a:t> je kombinací veřejného a soukromého </a:t>
            </a:r>
            <a:r>
              <a:rPr lang="cs-CZ" sz="2000" dirty="0" err="1"/>
              <a:t>cloudu</a:t>
            </a:r>
            <a:r>
              <a:rPr lang="cs-CZ" sz="2000" dirty="0"/>
              <a:t>. </a:t>
            </a:r>
            <a:endParaRPr lang="cs-CZ" sz="2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b="1" dirty="0"/>
              <a:t>Komunitní (</a:t>
            </a:r>
            <a:r>
              <a:rPr lang="cs-CZ" sz="2000" b="1" i="1" dirty="0" err="1"/>
              <a:t>community</a:t>
            </a:r>
            <a:r>
              <a:rPr lang="cs-CZ" sz="2000" b="1" i="1" dirty="0"/>
              <a:t> </a:t>
            </a:r>
            <a:r>
              <a:rPr lang="cs-CZ" sz="2000" b="1" i="1" dirty="0" err="1"/>
              <a:t>cloud</a:t>
            </a:r>
            <a:r>
              <a:rPr lang="cs-CZ" sz="2000" b="1" i="1" dirty="0"/>
              <a:t> </a:t>
            </a:r>
            <a:r>
              <a:rPr lang="cs-CZ" sz="2000" b="1" i="1" dirty="0" err="1"/>
              <a:t>computing</a:t>
            </a:r>
            <a:r>
              <a:rPr lang="cs-CZ" sz="2000" b="1" dirty="0"/>
              <a:t>) </a:t>
            </a:r>
            <a:r>
              <a:rPr lang="cs-CZ" sz="2000" dirty="0"/>
              <a:t>– jedná se o model, kdy je infrastruktura </a:t>
            </a:r>
            <a:r>
              <a:rPr lang="cs-CZ" sz="2000" dirty="0" err="1"/>
              <a:t>cloudu</a:t>
            </a:r>
            <a:r>
              <a:rPr lang="cs-CZ" sz="2000" dirty="0"/>
              <a:t> sdílena mezi několika organizacemi, tedy skupinou lidí, kteří ji využívají. 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z="3600" dirty="0" smtClean="0"/>
              <a:t>3. </a:t>
            </a:r>
            <a:r>
              <a:rPr lang="cs-CZ" sz="3600" dirty="0" err="1" smtClean="0"/>
              <a:t>Cloud</a:t>
            </a:r>
            <a:r>
              <a:rPr lang="cs-CZ" sz="3600" dirty="0" smtClean="0"/>
              <a:t> </a:t>
            </a:r>
            <a:r>
              <a:rPr lang="cs-CZ" sz="3600" dirty="0" err="1" smtClean="0"/>
              <a:t>computing</a:t>
            </a:r>
            <a:endParaRPr lang="cs-CZ" sz="3600" dirty="0"/>
          </a:p>
        </p:txBody>
      </p:sp>
    </p:spTree>
    <p:extLst>
      <p:ext uri="{BB962C8B-B14F-4D97-AF65-F5344CB8AC3E}">
        <p14:creationId xmlns="" xmlns:p14="http://schemas.microsoft.com/office/powerpoint/2010/main" val="31405382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algn="l"/>
            <a:r>
              <a:rPr lang="cs-CZ" sz="2400" b="1" dirty="0"/>
              <a:t>Distribuční </a:t>
            </a:r>
            <a:r>
              <a:rPr lang="cs-CZ" sz="2400" b="1" dirty="0" smtClean="0"/>
              <a:t>model: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b="1" dirty="0" err="1" smtClean="0"/>
              <a:t>IaaS</a:t>
            </a:r>
            <a:r>
              <a:rPr lang="cs-CZ" sz="2000" b="1" dirty="0" smtClean="0"/>
              <a:t> </a:t>
            </a:r>
            <a:r>
              <a:rPr lang="cs-CZ" sz="2000" b="1" dirty="0"/>
              <a:t>(</a:t>
            </a:r>
            <a:r>
              <a:rPr lang="cs-CZ" sz="2000" b="1" i="1" dirty="0" err="1"/>
              <a:t>Infrastructure</a:t>
            </a:r>
            <a:r>
              <a:rPr lang="cs-CZ" sz="2000" b="1" i="1" dirty="0"/>
              <a:t> as a </a:t>
            </a:r>
            <a:r>
              <a:rPr lang="cs-CZ" sz="2000" b="1" i="1" dirty="0" err="1"/>
              <a:t>Service</a:t>
            </a:r>
            <a:r>
              <a:rPr lang="cs-CZ" sz="2000" b="1" dirty="0"/>
              <a:t>) </a:t>
            </a:r>
            <a:r>
              <a:rPr lang="cs-CZ" sz="2000" dirty="0" smtClean="0"/>
              <a:t>– infrastruktura </a:t>
            </a:r>
            <a:r>
              <a:rPr lang="cs-CZ" sz="2000" dirty="0"/>
              <a:t>jako </a:t>
            </a:r>
            <a:r>
              <a:rPr lang="cs-CZ" sz="2000" dirty="0" smtClean="0"/>
              <a:t>služba – </a:t>
            </a:r>
            <a:r>
              <a:rPr lang="cs-CZ" sz="2000" dirty="0"/>
              <a:t>poskytovatel služeb se zavazuje poskytnout infrastrukturu. Typicky se jedná o </a:t>
            </a:r>
            <a:r>
              <a:rPr lang="cs-CZ" sz="2000" dirty="0" err="1" smtClean="0"/>
              <a:t>virtualizace</a:t>
            </a:r>
            <a:r>
              <a:rPr lang="cs-CZ" sz="2000" dirty="0" smtClean="0"/>
              <a:t>. </a:t>
            </a:r>
            <a:r>
              <a:rPr lang="cs-CZ" sz="2000" dirty="0"/>
              <a:t>Hlavní výhodou tohoto přístupu je, že o veškeré problémy s hardwarem se stará poskytovatel. </a:t>
            </a:r>
            <a:r>
              <a:rPr lang="cs-CZ" sz="2000" dirty="0" err="1" smtClean="0"/>
              <a:t>IaaS</a:t>
            </a:r>
            <a:r>
              <a:rPr lang="cs-CZ" sz="2000" dirty="0" smtClean="0"/>
              <a:t> </a:t>
            </a:r>
            <a:r>
              <a:rPr lang="cs-CZ" sz="2000" dirty="0"/>
              <a:t>je vhodné pro ty, kteří vlastní software (či jejich licence) a nechtějí se starat o hardware. </a:t>
            </a:r>
            <a:endParaRPr lang="cs-CZ" sz="2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b="1" dirty="0" err="1" smtClean="0"/>
              <a:t>PaaS</a:t>
            </a:r>
            <a:r>
              <a:rPr lang="cs-CZ" sz="2000" b="1" dirty="0" smtClean="0"/>
              <a:t> </a:t>
            </a:r>
            <a:r>
              <a:rPr lang="cs-CZ" sz="2000" b="1" dirty="0"/>
              <a:t>(</a:t>
            </a:r>
            <a:r>
              <a:rPr lang="cs-CZ" sz="2000" b="1" i="1" dirty="0" err="1"/>
              <a:t>Platform</a:t>
            </a:r>
            <a:r>
              <a:rPr lang="cs-CZ" sz="2000" b="1" i="1" dirty="0"/>
              <a:t> as a </a:t>
            </a:r>
            <a:r>
              <a:rPr lang="cs-CZ" sz="2000" b="1" i="1" dirty="0" err="1"/>
              <a:t>Service</a:t>
            </a:r>
            <a:r>
              <a:rPr lang="cs-CZ" sz="2000" b="1" dirty="0" smtClean="0"/>
              <a:t>)</a:t>
            </a:r>
            <a:r>
              <a:rPr lang="cs-CZ" sz="2000" dirty="0"/>
              <a:t> – platforma jako </a:t>
            </a:r>
            <a:r>
              <a:rPr lang="cs-CZ" sz="2000" dirty="0" smtClean="0"/>
              <a:t>služba – </a:t>
            </a:r>
            <a:r>
              <a:rPr lang="cs-CZ" sz="2000" dirty="0"/>
              <a:t>poskytovatel garantuje kompletní prostředky pro podporu celého životního cyklu tvorby a poskytování webových aplikací a služeb; to plně na internetu, bez možnosti stažení </a:t>
            </a:r>
            <a:r>
              <a:rPr lang="cs-CZ" sz="2000" dirty="0" smtClean="0"/>
              <a:t>softwaru.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b="1" dirty="0" err="1" smtClean="0"/>
              <a:t>SaaS</a:t>
            </a:r>
            <a:r>
              <a:rPr lang="cs-CZ" sz="2000" b="1" dirty="0" smtClean="0"/>
              <a:t> </a:t>
            </a:r>
            <a:r>
              <a:rPr lang="cs-CZ" sz="2000" b="1" dirty="0"/>
              <a:t>(</a:t>
            </a:r>
            <a:r>
              <a:rPr lang="cs-CZ" sz="2000" b="1" i="1" dirty="0"/>
              <a:t>Software as a </a:t>
            </a:r>
            <a:r>
              <a:rPr lang="cs-CZ" sz="2000" b="1" i="1" dirty="0" err="1"/>
              <a:t>Service</a:t>
            </a:r>
            <a:r>
              <a:rPr lang="cs-CZ" sz="2000" b="1" dirty="0"/>
              <a:t>) </a:t>
            </a:r>
            <a:r>
              <a:rPr lang="cs-CZ" sz="2000" dirty="0"/>
              <a:t> – software jako </a:t>
            </a:r>
            <a:r>
              <a:rPr lang="cs-CZ" sz="2000" dirty="0" smtClean="0"/>
              <a:t>služba – </a:t>
            </a:r>
            <a:r>
              <a:rPr lang="cs-CZ" sz="2000" dirty="0"/>
              <a:t>aplikace je licencována jako služba pronajímaná uživateli. Uživatelé si tedy kupují přístup k aplikaci, ne aplikaci samotnou. </a:t>
            </a:r>
            <a:r>
              <a:rPr lang="cs-CZ" sz="2000" dirty="0" smtClean="0"/>
              <a:t>(Google </a:t>
            </a:r>
            <a:r>
              <a:rPr lang="cs-CZ" sz="2000" dirty="0" err="1"/>
              <a:t>A</a:t>
            </a:r>
            <a:r>
              <a:rPr lang="cs-CZ" sz="2000" dirty="0" err="1" smtClean="0"/>
              <a:t>pps</a:t>
            </a:r>
            <a:r>
              <a:rPr lang="cs-CZ" sz="2000" dirty="0" smtClean="0"/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z="3600" dirty="0" smtClean="0"/>
              <a:t>3. </a:t>
            </a:r>
            <a:r>
              <a:rPr lang="cs-CZ" sz="3600" dirty="0" err="1" smtClean="0"/>
              <a:t>Cloud</a:t>
            </a:r>
            <a:r>
              <a:rPr lang="cs-CZ" sz="3600" dirty="0" smtClean="0"/>
              <a:t> </a:t>
            </a:r>
            <a:r>
              <a:rPr lang="cs-CZ" sz="3600" dirty="0" err="1" smtClean="0"/>
              <a:t>computing</a:t>
            </a:r>
            <a:endParaRPr lang="cs-CZ" sz="3600" dirty="0"/>
          </a:p>
        </p:txBody>
      </p:sp>
    </p:spTree>
    <p:extLst>
      <p:ext uri="{BB962C8B-B14F-4D97-AF65-F5344CB8AC3E}">
        <p14:creationId xmlns="" xmlns:p14="http://schemas.microsoft.com/office/powerpoint/2010/main" val="494266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43360"/>
            <a:ext cx="9252520" cy="6496696"/>
          </a:xfrm>
        </p:spPr>
      </p:pic>
    </p:spTree>
    <p:extLst>
      <p:ext uri="{BB962C8B-B14F-4D97-AF65-F5344CB8AC3E}">
        <p14:creationId xmlns="" xmlns:p14="http://schemas.microsoft.com/office/powerpoint/2010/main" val="2091269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789240"/>
          </a:xfrm>
        </p:spPr>
        <p:txBody>
          <a:bodyPr/>
          <a:lstStyle/>
          <a:p>
            <a:pPr algn="l"/>
            <a:r>
              <a:rPr lang="cs-CZ" sz="2400" b="1" u="sng" dirty="0" smtClean="0"/>
              <a:t>Výhody: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b="1" dirty="0" smtClean="0"/>
              <a:t>Žádné či </a:t>
            </a:r>
            <a:r>
              <a:rPr lang="cs-CZ" sz="2000" b="1" dirty="0"/>
              <a:t>malé investice</a:t>
            </a:r>
            <a:r>
              <a:rPr lang="cs-CZ" sz="2000" dirty="0"/>
              <a:t> – infrastrukturu </a:t>
            </a:r>
            <a:r>
              <a:rPr lang="cs-CZ" sz="2000" dirty="0" smtClean="0"/>
              <a:t>není třeba pořizovat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b="1" dirty="0" smtClean="0"/>
              <a:t>Žádné opakované investice do infrastruktury </a:t>
            </a:r>
            <a:r>
              <a:rPr lang="cs-CZ" sz="2000" dirty="0" smtClean="0"/>
              <a:t>- není třeba instalovat nové servery a transformovat na ně data ze starých serverů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b="1" dirty="0" smtClean="0"/>
              <a:t>Žádné skryté výdaje</a:t>
            </a:r>
            <a:r>
              <a:rPr lang="cs-CZ" sz="2000" dirty="0"/>
              <a:t> – </a:t>
            </a:r>
            <a:r>
              <a:rPr lang="cs-CZ" sz="2000" dirty="0" smtClean="0"/>
              <a:t>u vlastní infrastruktury se objevuje celá řada výdajů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2000" b="1" dirty="0" smtClean="0"/>
              <a:t>Někdy </a:t>
            </a:r>
            <a:r>
              <a:rPr lang="cs-CZ" sz="2000" b="1" dirty="0"/>
              <a:t>nižší ceny, než za realizaci svépomocí</a:t>
            </a:r>
            <a:r>
              <a:rPr lang="cs-CZ" sz="2000" dirty="0"/>
              <a:t> – </a:t>
            </a:r>
            <a:r>
              <a:rPr lang="cs-CZ" sz="2000" dirty="0" smtClean="0"/>
              <a:t>důležitým </a:t>
            </a:r>
            <a:r>
              <a:rPr lang="cs-CZ" sz="2000" dirty="0"/>
              <a:t>aspektem </a:t>
            </a:r>
            <a:r>
              <a:rPr lang="cs-CZ" sz="2000" dirty="0" err="1"/>
              <a:t>Cloud</a:t>
            </a:r>
            <a:r>
              <a:rPr lang="cs-CZ" sz="2000" dirty="0"/>
              <a:t> </a:t>
            </a:r>
            <a:r>
              <a:rPr lang="cs-CZ" sz="2000" dirty="0" err="1"/>
              <a:t>computingu</a:t>
            </a:r>
            <a:r>
              <a:rPr lang="cs-CZ" sz="2000" dirty="0"/>
              <a:t> je i cena. Ta je v </a:t>
            </a:r>
            <a:r>
              <a:rPr lang="cs-CZ" sz="2000" dirty="0" smtClean="0"/>
              <a:t>některých případech </a:t>
            </a:r>
            <a:r>
              <a:rPr lang="cs-CZ" sz="2000" dirty="0"/>
              <a:t>dokonce </a:t>
            </a:r>
            <a:r>
              <a:rPr lang="cs-CZ" sz="2000" dirty="0" smtClean="0"/>
              <a:t>nižší než při </a:t>
            </a:r>
            <a:r>
              <a:rPr lang="cs-CZ" sz="2000" dirty="0"/>
              <a:t>realizaci </a:t>
            </a:r>
            <a:r>
              <a:rPr lang="cs-CZ" sz="2000" dirty="0" smtClean="0"/>
              <a:t>identické služby svépomocí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b="1" dirty="0" smtClean="0"/>
              <a:t>Efektivní </a:t>
            </a:r>
            <a:r>
              <a:rPr lang="cs-CZ" sz="2000" b="1" dirty="0"/>
              <a:t>řízení a práce díky dostupnosti dat odkudkoliv</a:t>
            </a:r>
            <a:r>
              <a:rPr lang="cs-CZ" sz="2000" dirty="0"/>
              <a:t> – růst produktivity práce ve </a:t>
            </a:r>
            <a:r>
              <a:rPr lang="cs-CZ" sz="2000" dirty="0" smtClean="0"/>
              <a:t>firmách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2000" b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z="3600" dirty="0"/>
              <a:t>4</a:t>
            </a:r>
            <a:r>
              <a:rPr lang="cs-CZ" sz="3600" dirty="0" smtClean="0"/>
              <a:t>. Výhody a nevýhody CC z ekonomického hlediska</a:t>
            </a:r>
            <a:r>
              <a:rPr lang="cs-CZ" sz="3600" dirty="0"/>
              <a:t/>
            </a:r>
            <a:br>
              <a:rPr lang="cs-CZ" sz="3600" dirty="0"/>
            </a:br>
            <a:endParaRPr lang="cs-CZ" sz="3600" dirty="0"/>
          </a:p>
        </p:txBody>
      </p:sp>
    </p:spTree>
    <p:extLst>
      <p:ext uri="{BB962C8B-B14F-4D97-AF65-F5344CB8AC3E}">
        <p14:creationId xmlns="" xmlns:p14="http://schemas.microsoft.com/office/powerpoint/2010/main" val="3681954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pPr algn="l"/>
            <a:r>
              <a:rPr lang="cs-CZ" b="1" u="sng" dirty="0" smtClean="0"/>
              <a:t>Nevýhody: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400" b="1" dirty="0" smtClean="0"/>
              <a:t>Žádné či malé úspory z rozsahu </a:t>
            </a:r>
            <a:r>
              <a:rPr lang="cs-CZ" sz="2400" dirty="0" smtClean="0"/>
              <a:t>– pro větší firmy by se vyplatilo založení interní IT infrastruktury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400" b="1" dirty="0" smtClean="0"/>
              <a:t>Někdy vyšší ceny než za realizaci svépomocí </a:t>
            </a:r>
            <a:r>
              <a:rPr lang="cs-CZ" sz="2400" dirty="0" smtClean="0"/>
              <a:t>– zejména z dlouhodobého hlediska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400" b="1" dirty="0" smtClean="0"/>
              <a:t>Migrační náklady - </a:t>
            </a:r>
            <a:r>
              <a:rPr lang="cs-CZ" sz="2400" dirty="0" smtClean="0"/>
              <a:t>pro </a:t>
            </a:r>
            <a:r>
              <a:rPr lang="cs-CZ" sz="2400" dirty="0"/>
              <a:t>některé firmy přesun do </a:t>
            </a:r>
            <a:r>
              <a:rPr lang="cs-CZ" sz="2400" dirty="0" err="1"/>
              <a:t>cloudu</a:t>
            </a:r>
            <a:r>
              <a:rPr lang="cs-CZ" sz="2400" dirty="0"/>
              <a:t> znamená přeprogramovat firemní software, aby dobře spolupracoval s </a:t>
            </a:r>
            <a:r>
              <a:rPr lang="cs-CZ" sz="2400" dirty="0" err="1"/>
              <a:t>cloudovým</a:t>
            </a:r>
            <a:r>
              <a:rPr lang="cs-CZ" sz="2400" dirty="0"/>
              <a:t> řešením, vyškolit stávající zaměstnance, či si pronajmout nové, a změnit ve firmě </a:t>
            </a:r>
            <a:r>
              <a:rPr lang="cs-CZ" sz="2400" dirty="0" smtClean="0"/>
              <a:t>pravidla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z="3600" dirty="0"/>
              <a:t>4</a:t>
            </a:r>
            <a:r>
              <a:rPr lang="cs-CZ" sz="3600" dirty="0" smtClean="0"/>
              <a:t>. Výhody a nevýhody CC z ekonomického hlediska</a:t>
            </a:r>
            <a:r>
              <a:rPr lang="cs-CZ" sz="3600" dirty="0"/>
              <a:t/>
            </a:r>
            <a:br>
              <a:rPr lang="cs-CZ" sz="3600" dirty="0"/>
            </a:br>
            <a:endParaRPr lang="cs-CZ" sz="3600" dirty="0"/>
          </a:p>
        </p:txBody>
      </p:sp>
    </p:spTree>
    <p:extLst>
      <p:ext uri="{BB962C8B-B14F-4D97-AF65-F5344CB8AC3E}">
        <p14:creationId xmlns="" xmlns:p14="http://schemas.microsoft.com/office/powerpoint/2010/main" val="1147789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900113" y="4165671"/>
            <a:ext cx="7127875" cy="1223367"/>
          </a:xfrm>
        </p:spPr>
        <p:txBody>
          <a:bodyPr/>
          <a:lstStyle/>
          <a:p>
            <a:r>
              <a:rPr lang="cs-CZ" dirty="0" smtClean="0"/>
              <a:t>BU006 – Informační technologie a systémová analýza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896938" y="5661496"/>
            <a:ext cx="7707510" cy="719832"/>
          </a:xfrm>
        </p:spPr>
        <p:txBody>
          <a:bodyPr/>
          <a:lstStyle/>
          <a:p>
            <a:r>
              <a:rPr lang="cs-CZ" dirty="0" smtClean="0"/>
              <a:t>Autor: Lucie Švábová, Ludmila </a:t>
            </a:r>
            <a:r>
              <a:rPr lang="cs-CZ" dirty="0" err="1" smtClean="0"/>
              <a:t>Vondálová</a:t>
            </a:r>
            <a:r>
              <a:rPr lang="cs-CZ" dirty="0" smtClean="0"/>
              <a:t>, </a:t>
            </a:r>
          </a:p>
          <a:p>
            <a:r>
              <a:rPr lang="cs-CZ" dirty="0" smtClean="0"/>
              <a:t>           Tereza Kratochvílová, Radomír </a:t>
            </a:r>
            <a:r>
              <a:rPr lang="cs-CZ" dirty="0" err="1" smtClean="0"/>
              <a:t>Šemnický</a:t>
            </a:r>
            <a:endParaRPr lang="cs-CZ" dirty="0" smtClean="0"/>
          </a:p>
          <a:p>
            <a:pPr algn="r"/>
            <a:r>
              <a:rPr lang="cs-CZ" dirty="0" smtClean="0"/>
              <a:t>Datum: 18. 4. 2017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Moderní trendy v informačních technologiích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388467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5. Výhody a nevýhody CC z </a:t>
            </a:r>
            <a:r>
              <a:rPr lang="cs-CZ" sz="3600" dirty="0"/>
              <a:t>technického </a:t>
            </a:r>
            <a:r>
              <a:rPr lang="cs-CZ" sz="3600" dirty="0" smtClean="0"/>
              <a:t>hlediska</a:t>
            </a:r>
            <a:r>
              <a:rPr lang="cs-CZ" sz="3600" dirty="0"/>
              <a:t/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pPr lvl="0" algn="l"/>
            <a:r>
              <a:rPr lang="cs-CZ" b="1" u="sng" dirty="0" smtClean="0"/>
              <a:t>Výhody:</a:t>
            </a:r>
            <a:endParaRPr lang="cs-CZ" b="1" u="sng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400" b="1" dirty="0" smtClean="0"/>
              <a:t>Absence </a:t>
            </a:r>
            <a:r>
              <a:rPr lang="cs-CZ" sz="2400" b="1" dirty="0"/>
              <a:t>nutnosti znát principy funkčnosti SW a HW</a:t>
            </a:r>
            <a:endParaRPr lang="cs-CZ" sz="24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400" b="1" dirty="0"/>
              <a:t>Jednoduchost uživatelské rozhraní</a:t>
            </a:r>
            <a:endParaRPr lang="cs-CZ" sz="24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400" b="1" dirty="0" smtClean="0"/>
              <a:t>Vyšší </a:t>
            </a:r>
            <a:r>
              <a:rPr lang="cs-CZ" sz="2400" b="1" dirty="0"/>
              <a:t>zabezpečení dat</a:t>
            </a:r>
            <a:endParaRPr lang="cs-CZ" sz="24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400" b="1" dirty="0"/>
              <a:t>Rychlost </a:t>
            </a:r>
            <a:r>
              <a:rPr lang="cs-CZ" sz="2400" b="1" dirty="0" smtClean="0"/>
              <a:t>nasazení</a:t>
            </a:r>
            <a:endParaRPr lang="cs-CZ" sz="2400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400" b="1" dirty="0" smtClean="0"/>
              <a:t>Možnost dynamicky měnit kapacitu</a:t>
            </a:r>
            <a:endParaRPr lang="cs-CZ" sz="2400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400" b="1" dirty="0" smtClean="0"/>
              <a:t>Není </a:t>
            </a:r>
            <a:r>
              <a:rPr lang="cs-CZ" sz="2400" b="1" dirty="0"/>
              <a:t>potřeba správa a </a:t>
            </a:r>
            <a:r>
              <a:rPr lang="cs-CZ" sz="2400" b="1" dirty="0" smtClean="0"/>
              <a:t>údržba</a:t>
            </a:r>
            <a:endParaRPr lang="cs-CZ" sz="2400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400" b="1" dirty="0" smtClean="0"/>
              <a:t>Upgrade </a:t>
            </a:r>
            <a:r>
              <a:rPr lang="cs-CZ" sz="2400" b="1" dirty="0"/>
              <a:t>zdarma </a:t>
            </a:r>
            <a:endParaRPr lang="cs-CZ" sz="2400" b="1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2400" b="1" dirty="0" smtClean="0"/>
              <a:t>SLA</a:t>
            </a:r>
            <a:r>
              <a:rPr lang="cs-CZ" sz="2400" b="1" dirty="0"/>
              <a:t> – </a:t>
            </a:r>
            <a:r>
              <a:rPr lang="cs-CZ" sz="2400" b="1" dirty="0" err="1"/>
              <a:t>Service</a:t>
            </a:r>
            <a:r>
              <a:rPr lang="cs-CZ" sz="2400" b="1" dirty="0"/>
              <a:t> </a:t>
            </a:r>
            <a:r>
              <a:rPr lang="cs-CZ" sz="2400" b="1" dirty="0" err="1"/>
              <a:t>Level</a:t>
            </a:r>
            <a:r>
              <a:rPr lang="cs-CZ" sz="2400" b="1" dirty="0"/>
              <a:t> </a:t>
            </a:r>
            <a:r>
              <a:rPr lang="cs-CZ" sz="2400" b="1" dirty="0" err="1"/>
              <a:t>Agreement</a:t>
            </a:r>
            <a:r>
              <a:rPr lang="cs-CZ" sz="2400" b="1" dirty="0"/>
              <a:t> </a:t>
            </a:r>
            <a:r>
              <a:rPr lang="cs-CZ" sz="2400" dirty="0"/>
              <a:t>neboli </a:t>
            </a:r>
            <a:r>
              <a:rPr lang="cs-CZ" sz="2400" dirty="0" smtClean="0"/>
              <a:t>smluvně garantovaná dostupnost služby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866720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5. Výhody a nevýhody </a:t>
            </a:r>
            <a:r>
              <a:rPr lang="cs-CZ" sz="3600" dirty="0"/>
              <a:t>CC z technického hlediska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pPr algn="l"/>
            <a:r>
              <a:rPr lang="cs-CZ" b="1" u="sng" dirty="0"/>
              <a:t>Nevýhody: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2400" b="1" dirty="0" smtClean="0"/>
              <a:t>Zákazníkova data jsou uschována na cizí infrastruktuře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2400" b="1" dirty="0" err="1" smtClean="0"/>
              <a:t>Zákazníkova</a:t>
            </a:r>
            <a:r>
              <a:rPr lang="cs-CZ" sz="2400" b="1" dirty="0" smtClean="0"/>
              <a:t> </a:t>
            </a:r>
            <a:r>
              <a:rPr lang="cs-CZ" sz="2400" b="1" dirty="0"/>
              <a:t>data putují internetem</a:t>
            </a:r>
            <a:r>
              <a:rPr lang="cs-CZ" sz="2400" dirty="0"/>
              <a:t> 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2400" b="1" dirty="0"/>
              <a:t>Volba hardware a software je </a:t>
            </a:r>
            <a:r>
              <a:rPr lang="cs-CZ" sz="2400" b="1" dirty="0" err="1"/>
              <a:t>limitována</a:t>
            </a:r>
            <a:r>
              <a:rPr lang="cs-CZ" sz="2400" b="1" dirty="0"/>
              <a:t> </a:t>
            </a:r>
            <a:r>
              <a:rPr lang="cs-CZ" sz="2400" b="1" dirty="0" err="1"/>
              <a:t>nabídkou</a:t>
            </a:r>
            <a:r>
              <a:rPr lang="cs-CZ" sz="2400" b="1" dirty="0"/>
              <a:t> </a:t>
            </a:r>
            <a:r>
              <a:rPr lang="cs-CZ" sz="2400" b="1" dirty="0" smtClean="0"/>
              <a:t>poskytovatelů </a:t>
            </a:r>
            <a:r>
              <a:rPr lang="cs-CZ" sz="2400" b="1" dirty="0" err="1" smtClean="0"/>
              <a:t>Cloud</a:t>
            </a:r>
            <a:r>
              <a:rPr lang="cs-CZ" sz="2400" b="1" dirty="0" smtClean="0"/>
              <a:t> </a:t>
            </a:r>
            <a:r>
              <a:rPr lang="cs-CZ" sz="2400" b="1" dirty="0" err="1"/>
              <a:t>Computingu</a:t>
            </a:r>
            <a:r>
              <a:rPr lang="cs-CZ" sz="2400" dirty="0"/>
              <a:t> </a:t>
            </a:r>
            <a:endParaRPr lang="cs-CZ" sz="2400" dirty="0" smtClean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2400" b="1" dirty="0" smtClean="0"/>
              <a:t>Někdy pomalejší reakční doba - </a:t>
            </a:r>
            <a:r>
              <a:rPr lang="cs-CZ" sz="2400" dirty="0" smtClean="0"/>
              <a:t>může docházet k nepříjemným prodlevám, jelikož datová centra poskytovatele mohou být umístěna i jinde než v Evropě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4107289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e01.alicdn.com/kf/HTB1jRSXKFXXXXbiXVXXq6xXFXXXa/BOBOVR-Xiaozhai-Z2-3D-VR-Glasses-Immersive-Virtual-Reality-for-Helmet-DK2-Google-Cardboard-Box-f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429000"/>
            <a:ext cx="2952328" cy="295232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1143000"/>
          </a:xfrm>
        </p:spPr>
        <p:txBody>
          <a:bodyPr/>
          <a:lstStyle/>
          <a:p>
            <a:r>
              <a:rPr lang="cs-CZ" sz="3200" dirty="0"/>
              <a:t>6. Virtuální </a:t>
            </a:r>
            <a:r>
              <a:rPr lang="cs-CZ" sz="3200" dirty="0" smtClean="0"/>
              <a:t>realita, </a:t>
            </a:r>
            <a:r>
              <a:rPr lang="cs-CZ" sz="3200" dirty="0"/>
              <a:t>rozšířená </a:t>
            </a:r>
            <a:r>
              <a:rPr lang="cs-CZ" sz="3200" dirty="0" smtClean="0"/>
              <a:t>realita, </a:t>
            </a:r>
            <a:r>
              <a:rPr lang="cs-CZ" sz="3200" dirty="0"/>
              <a:t>příklady využití virtuální a rozšířené reality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algn="l"/>
            <a:r>
              <a:rPr lang="cs-CZ" b="1" dirty="0" smtClean="0"/>
              <a:t>VIRTUÁLNÍ REALITA: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 počítačová technologie vytvářející virtuální prostředí, např. iluzi skutečného světa nebo fiktivního světa počítačových her 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 zobrazovací zařízení: počítače, speciální audiovizuální helmy, brýle, rukavice stimulující hmat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06554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cs-CZ" sz="3200" dirty="0" smtClean="0"/>
              <a:t>6. Virtuální realita, rozšířená realita, příklady využití virtuální a rozšířené reality v praxi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algn="l"/>
            <a:r>
              <a:rPr lang="cs-CZ" b="1" dirty="0" smtClean="0"/>
              <a:t>Principy používání VR:</a:t>
            </a:r>
            <a:endParaRPr lang="cs-CZ" dirty="0" smtClean="0"/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 pomocí tzv. </a:t>
            </a:r>
            <a:r>
              <a:rPr lang="cs-CZ" dirty="0" err="1" smtClean="0"/>
              <a:t>shutter</a:t>
            </a:r>
            <a:r>
              <a:rPr lang="cs-CZ" dirty="0" smtClean="0"/>
              <a:t> </a:t>
            </a:r>
            <a:r>
              <a:rPr lang="cs-CZ" dirty="0" err="1" smtClean="0"/>
              <a:t>glasses</a:t>
            </a:r>
            <a:endParaRPr lang="cs-CZ" dirty="0" smtClean="0"/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 pomocí filtrace barev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 VR brýle nepoužívající integrovaný LCD displej</a:t>
            </a:r>
          </a:p>
          <a:p>
            <a:endParaRPr lang="cs-CZ" dirty="0"/>
          </a:p>
        </p:txBody>
      </p:sp>
      <p:pic>
        <p:nvPicPr>
          <p:cNvPr id="4" name="Obrázek 10" descr="C:\Users\lidka_000\Desktop\virtualni-realita-pro-playstation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2958067" cy="2094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7" descr="C:\Users\lidka_000\Desktop\GetThumbNail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702345" cy="1850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cs-CZ" sz="3200" dirty="0" smtClean="0"/>
              <a:t>6. Virtuální realita, rozšířená realita, příklady využití virtuální a rozšířené reality v praxi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algn="l"/>
            <a:r>
              <a:rPr lang="cs-CZ" b="1" dirty="0" smtClean="0"/>
              <a:t>VYUŽITÍ VIRTUÁLNÍ REALITY V PRAXI</a:t>
            </a:r>
            <a:r>
              <a:rPr lang="cs-CZ" dirty="0" smtClean="0"/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 v lékařství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 v konstrukci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 v armádě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 zábavní průmysl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 sport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 descr="C:\Users\lidka_000\Desktop\virtualni-realita-horror_main-950-x-52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004048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9" descr="C:\Users\lidka_000\Desktop\virtual-reality-training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355977" cy="3284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cs-CZ" sz="3200" dirty="0" smtClean="0"/>
              <a:t>6. Virtuální realita, rozšířená realita, příklady využití virtuální a rozšířené reality v praxi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/>
          <a:lstStyle/>
          <a:p>
            <a:pPr algn="l"/>
            <a:r>
              <a:rPr lang="cs-CZ" b="1" dirty="0" smtClean="0"/>
              <a:t>ROZŠÍŘENÁ REALITA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 reálný obraz světa doplněný o počítačem vytvořené objekty </a:t>
            </a:r>
            <a:br>
              <a:rPr lang="cs-CZ" dirty="0" smtClean="0"/>
            </a:br>
            <a:r>
              <a:rPr lang="cs-CZ" b="1" dirty="0" smtClean="0"/>
              <a:t>VYUŽITÍ ROZŠÍŘENÉ REALITY V PRAXI: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 vzdělávání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 reklama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 marketing a podpora prodeje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 E-</a:t>
            </a:r>
            <a:r>
              <a:rPr lang="cs-CZ" dirty="0" err="1" smtClean="0"/>
              <a:t>shopy</a:t>
            </a:r>
            <a:endParaRPr lang="cs-CZ" dirty="0" smtClean="0"/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 hry a zábava</a:t>
            </a:r>
          </a:p>
          <a:p>
            <a:pPr algn="l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 descr="C:\Users\lidka_000\AppData\Local\Microsoft\Windows\INetCacheContent.Word\AR_EdiBear0001390_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127500" cy="30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3" descr="C:\Users\lidka_000\Desktop\0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888432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1" descr="C:\Users\lidka_000\Desktop\smgGF.jpe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104456" cy="259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Zdroje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400600"/>
          </a:xfrm>
        </p:spPr>
        <p:txBody>
          <a:bodyPr numCol="2"/>
          <a:lstStyle/>
          <a:p>
            <a:pPr algn="l"/>
            <a:r>
              <a:rPr lang="cs-CZ" sz="1800" u="sng" dirty="0">
                <a:hlinkClick r:id="rId2"/>
              </a:rPr>
              <a:t>http://www.businessvize.cz</a:t>
            </a:r>
            <a:endParaRPr lang="cs-CZ" sz="1800" dirty="0"/>
          </a:p>
          <a:p>
            <a:pPr algn="l"/>
            <a:r>
              <a:rPr lang="cs-CZ" sz="1800" u="sng" dirty="0">
                <a:hlinkClick r:id="rId3"/>
              </a:rPr>
              <a:t>https://publi.cz</a:t>
            </a:r>
            <a:endParaRPr lang="cs-CZ" sz="1800" dirty="0"/>
          </a:p>
          <a:p>
            <a:pPr algn="l"/>
            <a:r>
              <a:rPr lang="cs-CZ" sz="1800" u="sng" dirty="0">
                <a:hlinkClick r:id="rId4"/>
              </a:rPr>
              <a:t>https://azure.microsoft.com</a:t>
            </a:r>
            <a:endParaRPr lang="cs-CZ" sz="1800" dirty="0"/>
          </a:p>
          <a:p>
            <a:pPr algn="l"/>
            <a:r>
              <a:rPr lang="cs-CZ" sz="1800" u="sng" dirty="0">
                <a:hlinkClick r:id="rId5"/>
              </a:rPr>
              <a:t>http://www.cloud.cz</a:t>
            </a:r>
            <a:endParaRPr lang="cs-CZ" sz="1800" dirty="0"/>
          </a:p>
          <a:p>
            <a:pPr algn="l"/>
            <a:r>
              <a:rPr lang="cs-CZ" sz="1800" u="sng" dirty="0">
                <a:hlinkClick r:id="rId6"/>
              </a:rPr>
              <a:t>https://</a:t>
            </a:r>
            <a:r>
              <a:rPr lang="cs-CZ" sz="1800" u="sng" dirty="0" smtClean="0">
                <a:hlinkClick r:id="rId6"/>
              </a:rPr>
              <a:t>cs.wikipedia.org</a:t>
            </a:r>
            <a:endParaRPr lang="cs-CZ" sz="1800" u="sng" dirty="0" smtClean="0"/>
          </a:p>
          <a:p>
            <a:pPr algn="l"/>
            <a:r>
              <a:rPr lang="cs-CZ" sz="1800" u="sng" dirty="0" smtClean="0">
                <a:hlinkClick r:id="rId7"/>
              </a:rPr>
              <a:t>https://www.systemonline.cz</a:t>
            </a:r>
            <a:endParaRPr lang="cs-CZ" sz="1800" dirty="0" smtClean="0"/>
          </a:p>
          <a:p>
            <a:pPr algn="l"/>
            <a:r>
              <a:rPr lang="cs-CZ" sz="1800" u="sng" dirty="0" smtClean="0">
                <a:hlinkClick r:id="rId8"/>
              </a:rPr>
              <a:t>https://it-slovnik.cz</a:t>
            </a:r>
            <a:endParaRPr lang="cs-CZ" sz="1800" dirty="0" smtClean="0"/>
          </a:p>
          <a:p>
            <a:pPr algn="l"/>
            <a:r>
              <a:rPr lang="cs-CZ" sz="1800" u="sng" dirty="0" smtClean="0">
                <a:hlinkClick r:id="rId9"/>
              </a:rPr>
              <a:t>http://www.</a:t>
            </a:r>
            <a:r>
              <a:rPr lang="cs-CZ" sz="1800" u="sng" dirty="0" err="1" smtClean="0">
                <a:hlinkClick r:id="rId9"/>
              </a:rPr>
              <a:t>virtualnipc.cz</a:t>
            </a:r>
            <a:endParaRPr lang="cs-CZ" sz="1800" dirty="0" smtClean="0"/>
          </a:p>
          <a:p>
            <a:pPr algn="l"/>
            <a:r>
              <a:rPr lang="cs-CZ" sz="1800" u="sng" dirty="0" smtClean="0">
                <a:hlinkClick r:id="rId10"/>
              </a:rPr>
              <a:t>http://www.</a:t>
            </a:r>
            <a:r>
              <a:rPr lang="cs-CZ" sz="1800" u="sng" dirty="0" err="1" smtClean="0">
                <a:hlinkClick r:id="rId10"/>
              </a:rPr>
              <a:t>compcentrum.cz</a:t>
            </a:r>
            <a:endParaRPr lang="cs-CZ" sz="1800" dirty="0" smtClean="0"/>
          </a:p>
          <a:p>
            <a:pPr algn="l"/>
            <a:r>
              <a:rPr lang="cs-CZ" sz="1800" u="sng" dirty="0" smtClean="0">
                <a:hlinkClick r:id="rId11"/>
              </a:rPr>
              <a:t>http://ictsecurity.cz</a:t>
            </a:r>
            <a:endParaRPr lang="cs-CZ" sz="1800" dirty="0" smtClean="0"/>
          </a:p>
          <a:p>
            <a:pPr algn="l"/>
            <a:r>
              <a:rPr lang="cs-CZ" sz="1800" u="sng" dirty="0" smtClean="0">
                <a:hlinkClick r:id="rId12"/>
              </a:rPr>
              <a:t>http://www.</a:t>
            </a:r>
            <a:r>
              <a:rPr lang="cs-CZ" sz="1800" u="sng" dirty="0" err="1" smtClean="0">
                <a:hlinkClick r:id="rId12"/>
              </a:rPr>
              <a:t>fi.muni.cz</a:t>
            </a:r>
            <a:endParaRPr lang="cs-CZ" sz="1800" u="sng" dirty="0" smtClean="0"/>
          </a:p>
          <a:p>
            <a:pPr algn="l"/>
            <a:endParaRPr lang="cs-CZ" sz="1800" u="sng" dirty="0" smtClean="0"/>
          </a:p>
          <a:p>
            <a:pPr algn="l"/>
            <a:endParaRPr lang="cs-CZ" sz="1800" u="sng" dirty="0" smtClean="0"/>
          </a:p>
          <a:p>
            <a:pPr algn="l"/>
            <a:endParaRPr lang="cs-CZ" sz="1800" u="sng" dirty="0" smtClean="0"/>
          </a:p>
          <a:p>
            <a:pPr algn="l"/>
            <a:endParaRPr lang="cs-CZ" sz="1800" u="sng" dirty="0" smtClean="0"/>
          </a:p>
          <a:p>
            <a:pPr algn="l"/>
            <a:endParaRPr lang="cs-CZ" sz="1800" dirty="0" smtClean="0"/>
          </a:p>
          <a:p>
            <a:pPr algn="l"/>
            <a:r>
              <a:rPr lang="cs-CZ" sz="1800" u="sng" dirty="0" smtClean="0">
                <a:hlinkClick r:id="rId13"/>
              </a:rPr>
              <a:t>http://www.</a:t>
            </a:r>
            <a:r>
              <a:rPr lang="cs-CZ" sz="1800" u="sng" dirty="0" err="1" smtClean="0">
                <a:hlinkClick r:id="rId13"/>
              </a:rPr>
              <a:t>spravapcsiti.cz</a:t>
            </a:r>
            <a:endParaRPr lang="cs-CZ" sz="1800" dirty="0" smtClean="0"/>
          </a:p>
          <a:p>
            <a:pPr algn="l"/>
            <a:r>
              <a:rPr lang="cs-CZ" sz="1800" u="sng" dirty="0" smtClean="0">
                <a:hlinkClick r:id="rId14"/>
              </a:rPr>
              <a:t>www.</a:t>
            </a:r>
            <a:r>
              <a:rPr lang="cs-CZ" sz="1800" u="sng" dirty="0" err="1" smtClean="0">
                <a:hlinkClick r:id="rId14"/>
              </a:rPr>
              <a:t>svethardware.cz</a:t>
            </a:r>
            <a:endParaRPr lang="cs-CZ" sz="1800" dirty="0" smtClean="0"/>
          </a:p>
          <a:p>
            <a:pPr algn="l"/>
            <a:r>
              <a:rPr lang="cs-CZ" sz="1800" u="sng" dirty="0" smtClean="0">
                <a:hlinkClick r:id="rId15"/>
              </a:rPr>
              <a:t>www.</a:t>
            </a:r>
            <a:r>
              <a:rPr lang="cs-CZ" sz="1800" u="sng" dirty="0" err="1" smtClean="0">
                <a:hlinkClick r:id="rId15"/>
              </a:rPr>
              <a:t>mobi.idnes.cz</a:t>
            </a:r>
            <a:endParaRPr lang="cs-CZ" sz="1800" dirty="0" smtClean="0"/>
          </a:p>
          <a:p>
            <a:pPr algn="l"/>
            <a:r>
              <a:rPr lang="cs-CZ" sz="1800" u="sng" dirty="0" smtClean="0">
                <a:hlinkClick r:id="rId16"/>
              </a:rPr>
              <a:t>www.</a:t>
            </a:r>
            <a:r>
              <a:rPr lang="cs-CZ" sz="1800" u="sng" dirty="0" err="1" smtClean="0">
                <a:hlinkClick r:id="rId16"/>
              </a:rPr>
              <a:t>alza.cz</a:t>
            </a:r>
            <a:endParaRPr lang="cs-CZ" sz="1800" dirty="0" smtClean="0"/>
          </a:p>
          <a:p>
            <a:pPr algn="l"/>
            <a:r>
              <a:rPr lang="cs-CZ" sz="1800" u="sng" dirty="0" smtClean="0">
                <a:hlinkClick r:id="rId17"/>
              </a:rPr>
              <a:t>www.vtm.e15.cz</a:t>
            </a:r>
            <a:endParaRPr lang="cs-CZ" sz="1800" u="sng" dirty="0" smtClean="0"/>
          </a:p>
          <a:p>
            <a:pPr algn="l"/>
            <a:r>
              <a:rPr lang="cs-CZ" sz="1800" u="sng" dirty="0" smtClean="0">
                <a:hlinkClick r:id="rId18"/>
              </a:rPr>
              <a:t>www.</a:t>
            </a:r>
            <a:r>
              <a:rPr lang="cs-CZ" sz="1800" u="sng" dirty="0" err="1" smtClean="0">
                <a:hlinkClick r:id="rId18"/>
              </a:rPr>
              <a:t>rreality.com</a:t>
            </a:r>
            <a:r>
              <a:rPr lang="cs-CZ" sz="1800" u="sng" dirty="0" smtClean="0">
                <a:hlinkClick r:id="rId18"/>
              </a:rPr>
              <a:t>/</a:t>
            </a:r>
            <a:r>
              <a:rPr lang="cs-CZ" sz="1800" u="sng" dirty="0" err="1" smtClean="0">
                <a:hlinkClick r:id="rId18"/>
              </a:rPr>
              <a:t>sk</a:t>
            </a:r>
            <a:endParaRPr lang="cs-CZ" sz="1800" u="sng" dirty="0" smtClean="0"/>
          </a:p>
          <a:p>
            <a:pPr algn="l"/>
            <a:r>
              <a:rPr lang="cs-CZ" sz="1800" u="sng" dirty="0" smtClean="0">
                <a:hlinkClick r:id="rId19"/>
              </a:rPr>
              <a:t>www.</a:t>
            </a:r>
            <a:r>
              <a:rPr lang="cs-CZ" sz="1800" u="sng" dirty="0" err="1" smtClean="0">
                <a:hlinkClick r:id="rId19"/>
              </a:rPr>
              <a:t>rozsirenarealita.cz</a:t>
            </a:r>
            <a:endParaRPr lang="cs-CZ" sz="1800" u="sng" dirty="0" smtClean="0"/>
          </a:p>
          <a:p>
            <a:pPr algn="l"/>
            <a:endParaRPr lang="cs-CZ" sz="1800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50914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052131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latin typeface="+mj-lt"/>
              </a:rPr>
              <a:t>D</a:t>
            </a:r>
            <a:r>
              <a:rPr lang="cs-CZ" sz="4000" b="1" dirty="0" smtClean="0">
                <a:latin typeface="+mj-lt"/>
              </a:rPr>
              <a:t>ěkujeme Vám</a:t>
            </a:r>
          </a:p>
          <a:p>
            <a:pPr algn="ctr"/>
            <a:r>
              <a:rPr lang="cs-CZ" sz="4000" b="1" dirty="0">
                <a:latin typeface="+mj-lt"/>
              </a:rPr>
              <a:t>z</a:t>
            </a:r>
            <a:r>
              <a:rPr lang="cs-CZ" sz="4000" b="1" dirty="0" smtClean="0">
                <a:latin typeface="+mj-lt"/>
              </a:rPr>
              <a:t>a pozornost</a:t>
            </a:r>
          </a:p>
          <a:p>
            <a:pPr algn="ctr"/>
            <a:endParaRPr lang="cs-CZ" sz="4000" b="1" dirty="0">
              <a:latin typeface="+mj-lt"/>
            </a:endParaRPr>
          </a:p>
          <a:p>
            <a:pPr algn="ctr"/>
            <a:r>
              <a:rPr lang="cs-CZ" sz="4000" b="1" dirty="0" smtClean="0">
                <a:solidFill>
                  <a:srgbClr val="E4002B"/>
                </a:solidFill>
                <a:latin typeface="+mj-lt"/>
              </a:rPr>
              <a:t>www.fce.vutbr.cz</a:t>
            </a:r>
            <a:endParaRPr lang="cs-CZ" sz="4000" b="1" dirty="0">
              <a:solidFill>
                <a:srgbClr val="E4002B"/>
              </a:solidFill>
              <a:latin typeface="+mj-lt"/>
            </a:endParaRPr>
          </a:p>
          <a:p>
            <a:pPr algn="ctr"/>
            <a:endParaRPr lang="cs-CZ" sz="4000" b="1" dirty="0" smtClean="0">
              <a:latin typeface="+mj-lt"/>
            </a:endParaRPr>
          </a:p>
          <a:p>
            <a:pPr algn="ctr"/>
            <a:endParaRPr lang="cs-CZ" sz="4000" b="1" dirty="0" smtClean="0">
              <a:latin typeface="+mj-lt"/>
            </a:endParaRPr>
          </a:p>
          <a:p>
            <a:pPr algn="ctr"/>
            <a:endParaRPr lang="cs-CZ" sz="4000" dirty="0" smtClean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8857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600" dirty="0" smtClean="0"/>
              <a:t>Obsah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525963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cs-CZ" dirty="0" err="1" smtClean="0"/>
              <a:t>Virtualizace</a:t>
            </a:r>
            <a:r>
              <a:rPr lang="cs-CZ" dirty="0" smtClean="0"/>
              <a:t> a příklady jejího využití</a:t>
            </a:r>
          </a:p>
          <a:p>
            <a:pPr marL="514350" indent="-514350" algn="l">
              <a:buAutoNum type="arabicPeriod"/>
            </a:pPr>
            <a:r>
              <a:rPr lang="cs-CZ" dirty="0" smtClean="0"/>
              <a:t>Výhody a </a:t>
            </a:r>
            <a:r>
              <a:rPr lang="cs-CZ" dirty="0"/>
              <a:t>nevýhody </a:t>
            </a:r>
            <a:r>
              <a:rPr lang="cs-CZ" dirty="0" err="1" smtClean="0"/>
              <a:t>virtualizace</a:t>
            </a:r>
            <a:endParaRPr lang="cs-CZ" dirty="0" smtClean="0"/>
          </a:p>
          <a:p>
            <a:pPr marL="514350" indent="-514350" algn="l">
              <a:buAutoNum type="arabicPeriod"/>
            </a:pPr>
            <a:r>
              <a:rPr lang="cs-CZ" dirty="0" err="1" smtClean="0"/>
              <a:t>Cloud</a:t>
            </a:r>
            <a:r>
              <a:rPr lang="cs-CZ" dirty="0" smtClean="0"/>
              <a:t> </a:t>
            </a:r>
            <a:r>
              <a:rPr lang="cs-CZ" dirty="0" err="1" smtClean="0"/>
              <a:t>computing</a:t>
            </a:r>
            <a:endParaRPr lang="cs-CZ" dirty="0" smtClean="0"/>
          </a:p>
          <a:p>
            <a:pPr marL="514350" indent="-514350" algn="l">
              <a:buAutoNum type="arabicPeriod"/>
            </a:pPr>
            <a:r>
              <a:rPr lang="cs-CZ" dirty="0" smtClean="0"/>
              <a:t>Výhody </a:t>
            </a:r>
            <a:r>
              <a:rPr lang="cs-CZ" dirty="0"/>
              <a:t>a nevýhody </a:t>
            </a:r>
            <a:r>
              <a:rPr lang="cs-CZ" dirty="0" smtClean="0"/>
              <a:t>CC z </a:t>
            </a:r>
            <a:r>
              <a:rPr lang="cs-CZ" dirty="0"/>
              <a:t>ekonomického </a:t>
            </a:r>
            <a:r>
              <a:rPr lang="cs-CZ" dirty="0" smtClean="0"/>
              <a:t>hlediska</a:t>
            </a:r>
          </a:p>
          <a:p>
            <a:pPr marL="514350" indent="-514350" algn="l">
              <a:buAutoNum type="arabicPeriod"/>
            </a:pPr>
            <a:r>
              <a:rPr lang="cs-CZ" dirty="0" smtClean="0"/>
              <a:t>Výhody a </a:t>
            </a:r>
            <a:r>
              <a:rPr lang="cs-CZ" dirty="0"/>
              <a:t>nevýhody </a:t>
            </a:r>
            <a:r>
              <a:rPr lang="cs-CZ" dirty="0" smtClean="0"/>
              <a:t>CC z </a:t>
            </a:r>
            <a:r>
              <a:rPr lang="cs-CZ" dirty="0"/>
              <a:t>technického </a:t>
            </a:r>
            <a:r>
              <a:rPr lang="cs-CZ" dirty="0" smtClean="0"/>
              <a:t>hlediska </a:t>
            </a:r>
          </a:p>
          <a:p>
            <a:pPr marL="514350" indent="-514350" algn="l">
              <a:buAutoNum type="arabicPeriod"/>
            </a:pPr>
            <a:r>
              <a:rPr lang="cs-CZ" dirty="0" smtClean="0"/>
              <a:t>Virtuální realita </a:t>
            </a:r>
            <a:r>
              <a:rPr lang="cs-CZ" dirty="0"/>
              <a:t>(</a:t>
            </a:r>
            <a:r>
              <a:rPr lang="cs-CZ" dirty="0" err="1"/>
              <a:t>virtual</a:t>
            </a:r>
            <a:r>
              <a:rPr lang="cs-CZ" dirty="0"/>
              <a:t> reality</a:t>
            </a:r>
            <a:r>
              <a:rPr lang="cs-CZ" dirty="0" smtClean="0"/>
              <a:t>), </a:t>
            </a:r>
            <a:r>
              <a:rPr lang="cs-CZ" dirty="0"/>
              <a:t>rozšířená realita (</a:t>
            </a:r>
            <a:r>
              <a:rPr lang="cs-CZ" dirty="0" err="1"/>
              <a:t>augmented</a:t>
            </a:r>
            <a:r>
              <a:rPr lang="cs-CZ" dirty="0"/>
              <a:t> </a:t>
            </a:r>
            <a:r>
              <a:rPr lang="cs-CZ" dirty="0" smtClean="0"/>
              <a:t>reality), příklady </a:t>
            </a:r>
            <a:r>
              <a:rPr lang="cs-CZ" dirty="0"/>
              <a:t>využití virtuální a rozšířené reality v </a:t>
            </a:r>
            <a:r>
              <a:rPr lang="cs-CZ" dirty="0" smtClean="0"/>
              <a:t>praxi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09573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1. </a:t>
            </a:r>
            <a:r>
              <a:rPr lang="cs-CZ" sz="3600" dirty="0" err="1" smtClean="0"/>
              <a:t>Virtualizace</a:t>
            </a:r>
            <a:r>
              <a:rPr lang="cs-CZ" sz="3600" dirty="0" smtClean="0"/>
              <a:t> a příklady jejího využití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dirty="0" err="1" smtClean="0"/>
              <a:t>Virtualizace</a:t>
            </a:r>
            <a:endParaRPr lang="cs-CZ" dirty="0" smtClean="0"/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 metoda nahrazování určitého prostředí, programu či aplikace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 vytvoření zdánlivého počítače ve skutečném, tedy reálném počítači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smtClean="0"/>
              <a:t>používána </a:t>
            </a:r>
            <a:r>
              <a:rPr lang="cs-CZ" dirty="0" smtClean="0"/>
              <a:t>hlavně k lepšímu využití hardwarového potenciálu a v datových centrech a sítích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36729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1. </a:t>
            </a:r>
            <a:r>
              <a:rPr lang="cs-CZ" sz="3600" dirty="0" err="1" smtClean="0"/>
              <a:t>Virtualizace</a:t>
            </a:r>
            <a:r>
              <a:rPr lang="cs-CZ" sz="3600" dirty="0" smtClean="0"/>
              <a:t> a příklady jejího využití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b="1" dirty="0" smtClean="0"/>
              <a:t>Software umožňující </a:t>
            </a:r>
            <a:r>
              <a:rPr lang="cs-CZ" b="1" dirty="0" err="1" smtClean="0"/>
              <a:t>virtualizaci</a:t>
            </a:r>
            <a:r>
              <a:rPr lang="cs-CZ" b="1" dirty="0" smtClean="0"/>
              <a:t>:</a:t>
            </a:r>
          </a:p>
          <a:p>
            <a:pPr lvl="0" algn="l"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VMware</a:t>
            </a:r>
            <a:r>
              <a:rPr lang="cs-CZ" dirty="0" smtClean="0"/>
              <a:t> Workstation</a:t>
            </a:r>
          </a:p>
          <a:p>
            <a:pPr lvl="0" algn="l"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VMware</a:t>
            </a:r>
            <a:r>
              <a:rPr lang="cs-CZ" dirty="0" smtClean="0"/>
              <a:t> </a:t>
            </a:r>
            <a:r>
              <a:rPr lang="cs-CZ" dirty="0" err="1" smtClean="0"/>
              <a:t>Player</a:t>
            </a:r>
            <a:endParaRPr lang="cs-CZ" dirty="0" smtClean="0"/>
          </a:p>
          <a:p>
            <a:pPr lvl="0" algn="l"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Oracle</a:t>
            </a:r>
            <a:r>
              <a:rPr lang="cs-CZ" dirty="0" smtClean="0"/>
              <a:t> </a:t>
            </a:r>
            <a:r>
              <a:rPr lang="cs-CZ" dirty="0" err="1" smtClean="0"/>
              <a:t>VirtualBox</a:t>
            </a:r>
            <a:endParaRPr lang="cs-CZ" dirty="0" smtClean="0"/>
          </a:p>
          <a:p>
            <a:pPr lvl="0" algn="l">
              <a:buFont typeface="Arial" pitchFamily="34" charset="0"/>
              <a:buChar char="•"/>
            </a:pPr>
            <a:r>
              <a:rPr lang="cs-CZ" dirty="0" smtClean="0"/>
              <a:t> Hyper-V ve Windows 8 (8.1)</a:t>
            </a:r>
          </a:p>
          <a:p>
            <a:pPr lvl="0" algn="l">
              <a:buFont typeface="Arial" pitchFamily="34" charset="0"/>
              <a:buChar char="•"/>
            </a:pPr>
            <a:r>
              <a:rPr lang="cs-CZ" dirty="0" smtClean="0"/>
              <a:t> Windows </a:t>
            </a:r>
            <a:r>
              <a:rPr lang="cs-CZ" dirty="0" err="1" smtClean="0"/>
              <a:t>VirtualPC</a:t>
            </a:r>
            <a:endParaRPr lang="cs-CZ" dirty="0" smtClean="0"/>
          </a:p>
          <a:p>
            <a:pPr algn="l"/>
            <a:endParaRPr lang="cs-CZ" dirty="0"/>
          </a:p>
        </p:txBody>
      </p:sp>
      <p:pic>
        <p:nvPicPr>
          <p:cNvPr id="7170" name="Picture 2" descr="http://programujte.com/galerie/2017/02/20170217124601000000_392_1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466560"/>
            <a:ext cx="2732937" cy="1809306"/>
          </a:xfrm>
          <a:prstGeom prst="rect">
            <a:avLst/>
          </a:prstGeom>
          <a:noFill/>
        </p:spPr>
      </p:pic>
      <p:pic>
        <p:nvPicPr>
          <p:cNvPr id="7172" name="Picture 4" descr="http://zdnet4.cbsistatic.com/hub/i/r/2014/08/21/9812e9b4-28df-11e4-9e6a-00505685119a/resize/1170x878/ef0950b58695436e0a7d944f7e240e5a/mshv-over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212" y="4365104"/>
            <a:ext cx="4559788" cy="19525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1. </a:t>
            </a:r>
            <a:r>
              <a:rPr lang="cs-CZ" sz="3600" dirty="0" err="1" smtClean="0"/>
              <a:t>Virtualizace</a:t>
            </a:r>
            <a:r>
              <a:rPr lang="cs-CZ" sz="3600" dirty="0" smtClean="0"/>
              <a:t> a příklady jejího využití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 algn="l"/>
            <a:r>
              <a:rPr lang="cs-CZ" b="1" dirty="0" smtClean="0"/>
              <a:t> Příklady použití </a:t>
            </a:r>
            <a:r>
              <a:rPr lang="cs-CZ" b="1" dirty="0" err="1" smtClean="0"/>
              <a:t>virtualizace</a:t>
            </a:r>
            <a:r>
              <a:rPr lang="cs-CZ" b="1" dirty="0" smtClean="0"/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 Virtuální stroj </a:t>
            </a:r>
            <a:br>
              <a:rPr lang="cs-CZ" dirty="0" smtClean="0"/>
            </a:br>
            <a:r>
              <a:rPr lang="cs-CZ" dirty="0" smtClean="0"/>
              <a:t>   -je obraz počítače, který existuje pouze jako  model uvnitř jiného počítače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 RAID (</a:t>
            </a:r>
            <a:r>
              <a:rPr lang="cs-CZ" dirty="0" err="1" smtClean="0"/>
              <a:t>Redundant</a:t>
            </a:r>
            <a:r>
              <a:rPr lang="cs-CZ" dirty="0" smtClean="0"/>
              <a:t> </a:t>
            </a:r>
            <a:r>
              <a:rPr lang="cs-CZ" dirty="0" err="1" smtClean="0"/>
              <a:t>Array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Independent </a:t>
            </a:r>
            <a:r>
              <a:rPr lang="cs-CZ" dirty="0" err="1" smtClean="0"/>
              <a:t>Disks</a:t>
            </a:r>
            <a:r>
              <a:rPr lang="cs-CZ" dirty="0" smtClean="0"/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 Virtuální paměť </a:t>
            </a:r>
          </a:p>
          <a:p>
            <a:pPr algn="l"/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.idnes.cz/09/063/c460/JHA2bfca6_ncompu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344816" cy="59046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2. Výhody a nevýhody </a:t>
            </a:r>
            <a:r>
              <a:rPr lang="cs-CZ" sz="3600" dirty="0" err="1" smtClean="0"/>
              <a:t>virtualizace</a:t>
            </a:r>
            <a:r>
              <a:rPr lang="cs-CZ" sz="3600" dirty="0"/>
              <a:t/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b="1" dirty="0" smtClean="0"/>
              <a:t>Výhody:</a:t>
            </a:r>
            <a:endParaRPr lang="cs-CZ" dirty="0" smtClean="0"/>
          </a:p>
          <a:p>
            <a:pPr lvl="0" algn="l">
              <a:buFont typeface="Arial" pitchFamily="34" charset="0"/>
              <a:buChar char="•"/>
            </a:pPr>
            <a:r>
              <a:rPr lang="cs-CZ" dirty="0" smtClean="0"/>
              <a:t> vysoká spolehlivost a dostupnost</a:t>
            </a:r>
          </a:p>
          <a:p>
            <a:pPr lvl="0" algn="l">
              <a:buFont typeface="Arial" pitchFamily="34" charset="0"/>
              <a:buChar char="•"/>
            </a:pPr>
            <a:r>
              <a:rPr lang="cs-CZ" dirty="0" smtClean="0"/>
              <a:t> snadná migrace</a:t>
            </a:r>
          </a:p>
          <a:p>
            <a:pPr lvl="0" algn="l">
              <a:buFont typeface="Arial" pitchFamily="34" charset="0"/>
              <a:buChar char="•"/>
            </a:pPr>
            <a:r>
              <a:rPr lang="cs-CZ" dirty="0" smtClean="0"/>
              <a:t> rychlejší zálohovaní a obnova dat</a:t>
            </a:r>
          </a:p>
          <a:p>
            <a:pPr lvl="0" algn="l">
              <a:buFont typeface="Arial" pitchFamily="34" charset="0"/>
              <a:buChar char="•"/>
            </a:pPr>
            <a:r>
              <a:rPr lang="cs-CZ" dirty="0" smtClean="0"/>
              <a:t> škálovatelnost</a:t>
            </a:r>
          </a:p>
          <a:p>
            <a:pPr lvl="0" algn="l">
              <a:buFont typeface="Arial" pitchFamily="34" charset="0"/>
              <a:buChar char="•"/>
            </a:pPr>
            <a:r>
              <a:rPr lang="cs-CZ" dirty="0" smtClean="0"/>
              <a:t> bezpečnost</a:t>
            </a:r>
          </a:p>
          <a:p>
            <a:pPr lvl="0" algn="l">
              <a:buFont typeface="Arial" pitchFamily="34" charset="0"/>
              <a:buChar char="•"/>
            </a:pPr>
            <a:r>
              <a:rPr lang="cs-CZ" dirty="0" smtClean="0"/>
              <a:t> dokonalé testovací prostředí</a:t>
            </a:r>
          </a:p>
          <a:p>
            <a:pPr lvl="0" algn="l">
              <a:buFont typeface="Arial" pitchFamily="34" charset="0"/>
              <a:buChar char="•"/>
            </a:pPr>
            <a:r>
              <a:rPr lang="cs-CZ" dirty="0" smtClean="0"/>
              <a:t> šetření zdroji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304902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sz="3600" dirty="0" smtClean="0"/>
              <a:t>2. Výhody a nevýhody </a:t>
            </a:r>
            <a:r>
              <a:rPr lang="cs-CZ" sz="3600" dirty="0" err="1" smtClean="0"/>
              <a:t>virtualizace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b="1" dirty="0" smtClean="0"/>
              <a:t>Nevýhody</a:t>
            </a:r>
            <a:endParaRPr lang="cs-CZ" dirty="0" smtClean="0"/>
          </a:p>
          <a:p>
            <a:pPr lvl="0" algn="l">
              <a:buFont typeface="Arial" pitchFamily="34" charset="0"/>
              <a:buChar char="•"/>
            </a:pPr>
            <a:r>
              <a:rPr lang="cs-CZ" dirty="0" smtClean="0"/>
              <a:t> potřeba přenesení stávajících fyzických prostředí do virtuálních strojů</a:t>
            </a:r>
          </a:p>
          <a:p>
            <a:pPr lvl="0" algn="l">
              <a:buFont typeface="Arial" pitchFamily="34" charset="0"/>
              <a:buChar char="•"/>
            </a:pPr>
            <a:r>
              <a:rPr lang="cs-CZ" dirty="0" smtClean="0"/>
              <a:t> exploze virtuálních serverů 	</a:t>
            </a:r>
          </a:p>
          <a:p>
            <a:pPr lvl="0" algn="l">
              <a:buFont typeface="Arial" pitchFamily="34" charset="0"/>
              <a:buChar char="•"/>
            </a:pPr>
            <a:r>
              <a:rPr lang="cs-CZ" dirty="0" smtClean="0"/>
              <a:t> správa, údržba a záplatování virtuálních OS </a:t>
            </a:r>
          </a:p>
          <a:p>
            <a:pPr lvl="0" algn="l">
              <a:buFont typeface="Arial" pitchFamily="34" charset="0"/>
              <a:buChar char="•"/>
            </a:pPr>
            <a:r>
              <a:rPr lang="cs-CZ" dirty="0" smtClean="0"/>
              <a:t> zvýšené licenční nároky a složitost </a:t>
            </a:r>
          </a:p>
          <a:p>
            <a:pPr algn="l"/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6405</TotalTime>
  <Words>876</Words>
  <Application>Microsoft Office PowerPoint</Application>
  <PresentationFormat>Předvádění na obrazovce (4:3)</PresentationFormat>
  <Paragraphs>164</Paragraphs>
  <Slides>29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systému Office</vt:lpstr>
      <vt:lpstr>Snímek 1</vt:lpstr>
      <vt:lpstr>Moderní trendy v informačních technologiích</vt:lpstr>
      <vt:lpstr>Obsah</vt:lpstr>
      <vt:lpstr>1. Virtualizace a příklady jejího využití</vt:lpstr>
      <vt:lpstr>1. Virtualizace a příklady jejího využití</vt:lpstr>
      <vt:lpstr>1. Virtualizace a příklady jejího využití</vt:lpstr>
      <vt:lpstr>Snímek 7</vt:lpstr>
      <vt:lpstr>2. Výhody a nevýhody virtualizace </vt:lpstr>
      <vt:lpstr>2. Výhody a nevýhody virtualizace</vt:lpstr>
      <vt:lpstr>3. Cloud computing</vt:lpstr>
      <vt:lpstr>3. Cloud computing</vt:lpstr>
      <vt:lpstr>Snímek 12</vt:lpstr>
      <vt:lpstr>3. Cloud computing</vt:lpstr>
      <vt:lpstr>3. Cloud computing</vt:lpstr>
      <vt:lpstr>3. Cloud computing</vt:lpstr>
      <vt:lpstr>3. Cloud computing</vt:lpstr>
      <vt:lpstr>Snímek 17</vt:lpstr>
      <vt:lpstr>4. Výhody a nevýhody CC z ekonomického hlediska </vt:lpstr>
      <vt:lpstr>4. Výhody a nevýhody CC z ekonomického hlediska </vt:lpstr>
      <vt:lpstr>5. Výhody a nevýhody CC z technického hlediska </vt:lpstr>
      <vt:lpstr>5. Výhody a nevýhody CC z technického hlediska </vt:lpstr>
      <vt:lpstr>6. Virtuální realita, rozšířená realita, příklady využití virtuální a rozšířené reality v praxi</vt:lpstr>
      <vt:lpstr>6. Virtuální realita, rozšířená realita, příklady využití virtuální a rozšířené reality v praxi</vt:lpstr>
      <vt:lpstr>6. Virtuální realita, rozšířená realita, příklady využití virtuální a rozšířené reality v praxi</vt:lpstr>
      <vt:lpstr>Snímek 25</vt:lpstr>
      <vt:lpstr>6. Virtuální realita, rozšířená realita, příklady využití virtuální a rozšířené reality v praxi</vt:lpstr>
      <vt:lpstr>Snímek 27</vt:lpstr>
      <vt:lpstr>Zdroje</vt:lpstr>
      <vt:lpstr>Snímek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Vaňková Marta</dc:creator>
  <cp:lastModifiedBy>Lůca</cp:lastModifiedBy>
  <cp:revision>94</cp:revision>
  <dcterms:created xsi:type="dcterms:W3CDTF">2016-01-14T08:43:43Z</dcterms:created>
  <dcterms:modified xsi:type="dcterms:W3CDTF">2017-04-16T10:18:40Z</dcterms:modified>
</cp:coreProperties>
</file>