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310" r:id="rId6"/>
    <p:sldId id="321" r:id="rId7"/>
    <p:sldId id="322" r:id="rId8"/>
    <p:sldId id="323" r:id="rId9"/>
    <p:sldId id="311" r:id="rId10"/>
    <p:sldId id="313" r:id="rId11"/>
    <p:sldId id="312" r:id="rId12"/>
    <p:sldId id="314" r:id="rId13"/>
    <p:sldId id="315" r:id="rId14"/>
    <p:sldId id="320" r:id="rId15"/>
    <p:sldId id="317" r:id="rId16"/>
    <p:sldId id="324" r:id="rId17"/>
    <p:sldId id="319" r:id="rId18"/>
    <p:sldId id="325" r:id="rId19"/>
  </p:sldIdLst>
  <p:sldSz cx="12188825" cy="6858000"/>
  <p:notesSz cx="6858000" cy="9144000"/>
  <p:custDataLst>
    <p:tags r:id="rId22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7" d="100"/>
          <a:sy n="87" d="100"/>
        </p:scale>
        <p:origin x="528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48D6A5-469F-4FA4-A147-C8B8EC25BB7B}" type="datetime1">
              <a:rPr lang="cs-CZ" smtClean="0"/>
              <a:t>16.4.2017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13C5B1F-949B-4DD0-A78B-C3911861FAC0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6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12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07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15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88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75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4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75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70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8E88FA-03BA-466C-A785-263DBDDF76AF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632F33-0CE4-4426-B155-942568323885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F768CF-40C9-4CCB-A5B6-101C357967EB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454EE-2776-40D2-8F3A-58A2663BD743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E2C431-4968-4F85-98D6-1884889B2565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8D6EBF-ADC2-4F30-BC6A-A20FAC67007C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5A79ED-9CD6-4E90-BFEC-409C943DCE9C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F75E63-51FD-47E4-B1B0-45F3B67E9D92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8C4448-F86C-4FF0-A830-90C17E875AEE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2064F1-6E9E-4327-9AE7-D6E65D88A80E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FFC4-6E08-4C95-BBE6-CC62724D5D23}" type="datetime1">
              <a:rPr lang="cs-CZ" smtClean="0"/>
              <a:pPr/>
              <a:t>16.4.2017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lastnicesta.cz/metody/pareto-analyza/" TargetMode="External"/><Relationship Id="rId3" Type="http://schemas.openxmlformats.org/officeDocument/2006/relationships/hyperlink" Target="http://www.businessinfo.cz/cs/clanky/typy-organizacnich-struktur-cleneni-2840.html#!&amp;chapter=1" TargetMode="External"/><Relationship Id="rId7" Type="http://schemas.openxmlformats.org/officeDocument/2006/relationships/hyperlink" Target="https://lorenc.info/3MA381/graf-paretova-analyza-priklad.htm" TargetMode="External"/><Relationship Id="rId2" Type="http://schemas.openxmlformats.org/officeDocument/2006/relationships/hyperlink" Target="https://managementmania.com/cs/formalni-organizacni-struktu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vize.cz/rizeni-a-optimalizace/paretova-abc-analyza-mocny-nastroj-v-logistice-marketingu-i-obchodu" TargetMode="External"/><Relationship Id="rId11" Type="http://schemas.openxmlformats.org/officeDocument/2006/relationships/hyperlink" Target="http://www.svetbyznysu.cz/2013/07/dostan-to-co-chces-aneb-uskali-externiho-it-vyvoje/" TargetMode="External"/><Relationship Id="rId5" Type="http://schemas.openxmlformats.org/officeDocument/2006/relationships/hyperlink" Target="http://www.businessvize.cz/informacni-systemy/k-cemu-jsou-crm-systemy" TargetMode="External"/><Relationship Id="rId10" Type="http://schemas.openxmlformats.org/officeDocument/2006/relationships/hyperlink" Target="https://www.systemonline.cz/clanky/uskali-zavadeni-is-it-ve-firme.htm" TargetMode="External"/><Relationship Id="rId4" Type="http://schemas.openxmlformats.org/officeDocument/2006/relationships/hyperlink" Target="http://www.businessvize.cz/organizace/maly-slovnicek-velkych-manazerskych-pojmu" TargetMode="External"/><Relationship Id="rId9" Type="http://schemas.openxmlformats.org/officeDocument/2006/relationships/hyperlink" Target="https://managementmania.com/cs/outsourc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981844" y="836712"/>
            <a:ext cx="8229600" cy="2895600"/>
          </a:xfrm>
        </p:spPr>
        <p:txBody>
          <a:bodyPr rtlCol="0">
            <a:normAutofit fontScale="90000"/>
          </a:bodyPr>
          <a:lstStyle/>
          <a:p>
            <a:r>
              <a:rPr lang="cs-CZ" b="1" i="1" dirty="0"/>
              <a:t>Management, zavádění a inovace informačních systémů I.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967788" y="5301208"/>
            <a:ext cx="8229600" cy="1219200"/>
          </a:xfrm>
        </p:spPr>
        <p:txBody>
          <a:bodyPr rtlCol="0"/>
          <a:lstStyle/>
          <a:p>
            <a:pPr rtl="0"/>
            <a:endParaRPr lang="cs-CZ" dirty="0"/>
          </a:p>
          <a:p>
            <a:r>
              <a:rPr lang="cs-CZ" b="1" i="1" dirty="0"/>
              <a:t>Autoři: Melicharová,</a:t>
            </a:r>
            <a:r>
              <a:rPr lang="cs-CZ" dirty="0"/>
              <a:t> Lamač, Urban, Vavřinka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27456" y="2530853"/>
            <a:ext cx="11593288" cy="4057955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Přenesení ucelených vedlejších činností na jiné společnosti </a:t>
            </a:r>
          </a:p>
          <a:p>
            <a:r>
              <a:rPr lang="cs-CZ" dirty="0"/>
              <a:t>Typicky se jedná o činnosti jako je úklid, doprava, údržba, IT…)</a:t>
            </a:r>
          </a:p>
          <a:p>
            <a:r>
              <a:rPr lang="cs-CZ" dirty="0"/>
              <a:t>Proč outsourcovat? </a:t>
            </a:r>
          </a:p>
          <a:p>
            <a:pPr marL="0" indent="0" defTabSz="628650">
              <a:buNone/>
            </a:pPr>
            <a:r>
              <a:rPr lang="cs-CZ" dirty="0"/>
              <a:t>	1. můžeme se soustředit na jádro našeho byznysu</a:t>
            </a:r>
          </a:p>
          <a:p>
            <a:pPr marL="0" indent="0" defTabSz="628650">
              <a:buNone/>
            </a:pPr>
            <a:r>
              <a:rPr lang="cs-CZ" dirty="0"/>
              <a:t>	2. zhotovení zakázky lepším a modernějším vybavení</a:t>
            </a:r>
          </a:p>
          <a:p>
            <a:pPr marL="0" indent="0">
              <a:buNone/>
              <a:tabLst>
                <a:tab pos="628650" algn="l"/>
              </a:tabLst>
            </a:pPr>
            <a:r>
              <a:rPr lang="cs-CZ" dirty="0"/>
              <a:t>	3. úspora nákladů</a:t>
            </a:r>
          </a:p>
          <a:p>
            <a:pPr marL="0" indent="0" defTabSz="628650">
              <a:buNone/>
            </a:pPr>
            <a:r>
              <a:rPr lang="cs-CZ" dirty="0"/>
              <a:t>	4. kvalifikovanější pracovní síla</a:t>
            </a:r>
          </a:p>
          <a:p>
            <a:pPr marL="0" indent="0" defTabSz="628650">
              <a:buNone/>
            </a:pPr>
            <a:r>
              <a:rPr lang="cs-CZ" dirty="0"/>
              <a:t>	5. úspora času</a:t>
            </a:r>
          </a:p>
          <a:p>
            <a:pPr marL="0" indent="0" defTabSz="628650">
              <a:buNone/>
            </a:pPr>
            <a:r>
              <a:rPr lang="cs-CZ" dirty="0"/>
              <a:t>	………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771" y="620688"/>
            <a:ext cx="11521281" cy="576064"/>
          </a:xfrm>
          <a:solidFill>
            <a:schemeClr val="tx1">
              <a:lumMod val="95000"/>
            </a:schemeClr>
          </a:solidFill>
          <a:ln w="19050"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 rtl="0"/>
            <a:br>
              <a:rPr lang="cs-CZ" b="1" spc="0" dirty="0">
                <a:ln w="0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cs-CZ" b="1" spc="0" dirty="0">
                <a:ln w="0"/>
                <a:solidFill>
                  <a:schemeClr val="bg2">
                    <a:lumMod val="50000"/>
                    <a:lumOff val="5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OUTSOURCING</a:t>
            </a:r>
            <a:br>
              <a:rPr lang="cs-CZ" b="1" spc="0" dirty="0">
                <a:ln w="0"/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cs-CZ" b="1" spc="0" dirty="0">
              <a:ln w="0"/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Šipka: dolů 6"/>
          <p:cNvSpPr/>
          <p:nvPr/>
        </p:nvSpPr>
        <p:spPr>
          <a:xfrm rot="3384165" flipH="1">
            <a:off x="4797189" y="1286349"/>
            <a:ext cx="402440" cy="737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/>
          <p:cNvSpPr/>
          <p:nvPr/>
        </p:nvSpPr>
        <p:spPr>
          <a:xfrm rot="18215835">
            <a:off x="6986486" y="1313671"/>
            <a:ext cx="402440" cy="737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86100" y="1856531"/>
            <a:ext cx="1512168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FF00"/>
                </a:solidFill>
              </a:rPr>
              <a:t>OUT</a:t>
            </a:r>
          </a:p>
          <a:p>
            <a:pPr algn="ctr"/>
            <a:r>
              <a:rPr lang="cs-CZ" dirty="0"/>
              <a:t>vnější, externí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449150" y="1856531"/>
            <a:ext cx="1512168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FF00"/>
                </a:solidFill>
              </a:rPr>
              <a:t>SOURCE</a:t>
            </a:r>
          </a:p>
          <a:p>
            <a:pPr algn="ctr"/>
            <a:r>
              <a:rPr lang="cs-CZ" dirty="0"/>
              <a:t>zdroj</a:t>
            </a:r>
          </a:p>
        </p:txBody>
      </p:sp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84" y="3429000"/>
            <a:ext cx="5381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48192" y="5529040"/>
            <a:ext cx="8693349" cy="800219"/>
          </a:xfrm>
          <a:prstGeom prst="rect">
            <a:avLst/>
          </a:prstGeom>
          <a:solidFill>
            <a:schemeClr val="tx1"/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Vyplatí se outsourcovat?</a:t>
            </a:r>
          </a:p>
          <a:p>
            <a:pPr algn="ctr"/>
            <a:endParaRPr lang="cs-CZ" sz="700" b="1" dirty="0"/>
          </a:p>
          <a:p>
            <a:pPr algn="ctr"/>
            <a:endParaRPr lang="cs-CZ" sz="100" dirty="0"/>
          </a:p>
          <a:p>
            <a:pPr algn="ctr"/>
            <a:r>
              <a:rPr lang="pl-PL" dirty="0"/>
              <a:t>Ano, ale jak kdy, jak komu a jak co.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32539" y="564246"/>
            <a:ext cx="3600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Kdy outsourcovat?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98490" y="564246"/>
            <a:ext cx="3600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Kdy neoutsourcovat?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6843783" y="1414240"/>
            <a:ext cx="3586212" cy="4114800"/>
          </a:xfrm>
        </p:spPr>
        <p:txBody>
          <a:bodyPr>
            <a:normAutofit/>
          </a:bodyPr>
          <a:lstStyle/>
          <a:p>
            <a:r>
              <a:rPr lang="cs-CZ" dirty="0"/>
              <a:t>Když byste dávali z rukou </a:t>
            </a:r>
            <a:r>
              <a:rPr lang="cs-CZ" dirty="0" err="1"/>
              <a:t>know</a:t>
            </a:r>
            <a:r>
              <a:rPr lang="cs-CZ" dirty="0"/>
              <a:t>- </a:t>
            </a:r>
            <a:r>
              <a:rPr lang="cs-CZ" dirty="0" err="1"/>
              <a:t>how</a:t>
            </a:r>
            <a:r>
              <a:rPr lang="cs-CZ" dirty="0"/>
              <a:t>, nebo informace o svých zákaznících.</a:t>
            </a:r>
          </a:p>
          <a:p>
            <a:r>
              <a:rPr lang="cs-CZ" dirty="0"/>
              <a:t>V případě, že by </a:t>
            </a:r>
            <a:r>
              <a:rPr lang="cs-CZ" dirty="0" err="1"/>
              <a:t>outsourcování</a:t>
            </a:r>
            <a:r>
              <a:rPr lang="cs-CZ" dirty="0"/>
              <a:t> dané služby vedlo ke komplikacím v jejím každodenním využívání.</a:t>
            </a:r>
          </a:p>
          <a:p>
            <a:endParaRPr lang="cs-CZ" dirty="0"/>
          </a:p>
        </p:txBody>
      </p:sp>
      <p:sp>
        <p:nvSpPr>
          <p:cNvPr id="12" name="Zástupný symbol pro obsah 10"/>
          <p:cNvSpPr txBox="1">
            <a:spLocks/>
          </p:cNvSpPr>
          <p:nvPr/>
        </p:nvSpPr>
        <p:spPr>
          <a:xfrm>
            <a:off x="1746727" y="1414240"/>
            <a:ext cx="3586212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Když vlastními silami děláme dráž, než je to pro nás schopen </a:t>
            </a:r>
            <a:r>
              <a:rPr lang="cs-CZ" b="1" dirty="0"/>
              <a:t>v nezměněné kvalitě</a:t>
            </a:r>
            <a:r>
              <a:rPr lang="cs-CZ" dirty="0"/>
              <a:t> udělat někdo jiný.</a:t>
            </a:r>
          </a:p>
          <a:p>
            <a:r>
              <a:rPr lang="cs-CZ" dirty="0"/>
              <a:t>Když vlastními silami nejsme schopni dělat příliš dobře, jako to nabízí daný poskytovatel.</a:t>
            </a:r>
          </a:p>
          <a:p>
            <a:r>
              <a:rPr lang="cs-CZ" dirty="0"/>
              <a:t>Při vyhodnocení příliš velkých rizik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2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22413" y="404664"/>
            <a:ext cx="9144001" cy="699864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VÝVOJ IT ŘEŠENÍ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22413" y="1268760"/>
            <a:ext cx="9036495" cy="4114801"/>
          </a:xfrm>
        </p:spPr>
        <p:txBody>
          <a:bodyPr/>
          <a:lstStyle/>
          <a:p>
            <a:r>
              <a:rPr lang="cs-CZ" dirty="0"/>
              <a:t>Každá firma vytváří pro vlastní potřebu či potřebu svých zákazníků  IT tým, který se bude starat o digitální řešení na zakázku:  </a:t>
            </a:r>
          </a:p>
          <a:p>
            <a:pPr marL="0" indent="0">
              <a:buNone/>
            </a:pPr>
            <a:r>
              <a:rPr lang="cs-CZ" dirty="0"/>
              <a:t>		- interní vývojový tým</a:t>
            </a:r>
          </a:p>
          <a:p>
            <a:pPr marL="0" indent="0">
              <a:buNone/>
            </a:pPr>
            <a:r>
              <a:rPr lang="cs-CZ" dirty="0"/>
              <a:t>		-externí vývojový tým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Každý vývojový tým v sobě skrývá určitá úskalí.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2174" y="260648"/>
            <a:ext cx="9144001" cy="843880"/>
          </a:xfrm>
        </p:spPr>
        <p:txBody>
          <a:bodyPr/>
          <a:lstStyle/>
          <a:p>
            <a:pPr algn="ctr"/>
            <a:r>
              <a:rPr lang="cs-CZ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Nevýhody externího řešení 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Riziko úniku citlivých dat o klientech</a:t>
            </a:r>
          </a:p>
          <a:p>
            <a:r>
              <a:rPr lang="cs-CZ" dirty="0"/>
              <a:t>Závislost na know-how poskytovatele</a:t>
            </a:r>
          </a:p>
          <a:p>
            <a:r>
              <a:rPr lang="cs-CZ" dirty="0"/>
              <a:t>Nekontrolovatelné toky vnitřních informací mimo společnost</a:t>
            </a:r>
          </a:p>
          <a:p>
            <a:r>
              <a:rPr lang="cs-CZ" dirty="0"/>
              <a:t> Výběr poskytovatele, který nebude schopen zadání realizovat za cenu, v čase a kvalitě, které jsme si stanovili.</a:t>
            </a:r>
          </a:p>
          <a:p>
            <a:r>
              <a:rPr lang="cs-CZ" dirty="0"/>
              <a:t>Nižší motivace</a:t>
            </a:r>
          </a:p>
          <a:p>
            <a:r>
              <a:rPr lang="cs-CZ" dirty="0"/>
              <a:t>Nejasně definované podmínky finančního plnění v návaznosti na kvalitu a časový plán</a:t>
            </a:r>
          </a:p>
          <a:p>
            <a:r>
              <a:rPr lang="cs-CZ" dirty="0"/>
              <a:t>Nejasnost v zodpovědnosti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3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Děkujeme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7170" name="Picture 2" descr="Výsledek obrázku pro hur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68" y="2348880"/>
            <a:ext cx="2552289" cy="27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52122" y="548680"/>
            <a:ext cx="9144001" cy="708247"/>
          </a:xfrm>
        </p:spPr>
        <p:txBody>
          <a:bodyPr/>
          <a:lstStyle/>
          <a:p>
            <a:pPr algn="ctr"/>
            <a:r>
              <a:rPr lang="cs-CZ" dirty="0"/>
              <a:t>Použité zdroje: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https://managementmania.com/cs/formalni-organizacni-struktura</a:t>
            </a:r>
            <a:endParaRPr lang="cs-CZ" dirty="0"/>
          </a:p>
          <a:p>
            <a:r>
              <a:rPr lang="cs-CZ" dirty="0">
                <a:hlinkClick r:id="rId3"/>
              </a:rPr>
              <a:t>http://www.businessinfo.cz/cs/clanky/typy-organizacnich-struktur-cleneni-2840.html#!&amp;chapter=1</a:t>
            </a:r>
            <a:endParaRPr lang="cs-CZ" dirty="0"/>
          </a:p>
          <a:p>
            <a:r>
              <a:rPr lang="cs-CZ" dirty="0">
                <a:hlinkClick r:id="rId4"/>
              </a:rPr>
              <a:t>http://www.businessvize.cz/organizace/maly-slovnicek-velkych-manazerskych-pojmu</a:t>
            </a:r>
            <a:endParaRPr lang="cs-CZ" dirty="0"/>
          </a:p>
          <a:p>
            <a:r>
              <a:rPr lang="cs-CZ" dirty="0">
                <a:hlinkClick r:id="rId5"/>
              </a:rPr>
              <a:t>http://www.businessvize.cz/informacni-systemy/k-cemu-jsou-crm-systemy</a:t>
            </a:r>
            <a:endParaRPr lang="cs-CZ" dirty="0"/>
          </a:p>
          <a:p>
            <a:r>
              <a:rPr lang="cs-CZ" dirty="0">
                <a:hlinkClick r:id="rId6"/>
              </a:rPr>
              <a:t>http://www.businessvize.cz/rizeni-a-optimalizace/paretova-abc-analyza-mocny-nastroj-v-logistice-marketingu-i-obchodu</a:t>
            </a:r>
            <a:endParaRPr lang="cs-CZ" dirty="0"/>
          </a:p>
          <a:p>
            <a:r>
              <a:rPr lang="cs-CZ" dirty="0">
                <a:hlinkClick r:id="rId7"/>
              </a:rPr>
              <a:t>https://lorenc.info/3MA381/graf-paretova-analyza-priklad.htm</a:t>
            </a:r>
            <a:r>
              <a:rPr lang="cs-CZ" dirty="0"/>
              <a:t> </a:t>
            </a:r>
          </a:p>
          <a:p>
            <a:r>
              <a:rPr lang="cs-CZ" dirty="0">
                <a:hlinkClick r:id="rId8"/>
              </a:rPr>
              <a:t>http://www.vlastnicesta.cz/metody/pareto-analyza/</a:t>
            </a:r>
            <a:endParaRPr lang="cs-CZ" dirty="0"/>
          </a:p>
          <a:p>
            <a:r>
              <a:rPr lang="cs-CZ" dirty="0">
                <a:hlinkClick r:id="rId9"/>
              </a:rPr>
              <a:t>https://managementmania.com/cs/outsourcing</a:t>
            </a:r>
            <a:endParaRPr lang="cs-CZ" dirty="0"/>
          </a:p>
          <a:p>
            <a:r>
              <a:rPr lang="cs-CZ" dirty="0">
                <a:hlinkClick r:id="rId10"/>
              </a:rPr>
              <a:t>https://www.systemonline.cz/clanky/uskali-zavadeni-is-it-ve-firme.htm</a:t>
            </a:r>
            <a:endParaRPr lang="cs-CZ" dirty="0"/>
          </a:p>
          <a:p>
            <a:r>
              <a:rPr lang="cs-CZ" dirty="0">
                <a:hlinkClick r:id="rId11"/>
              </a:rPr>
              <a:t>http://www.svetbyznysu.cz/2013/07/dostan-to-co-chces-aneb-uskali-externiho-it-vyvoje/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376751" y="398826"/>
            <a:ext cx="9144001" cy="852659"/>
          </a:xfrm>
        </p:spPr>
        <p:txBody>
          <a:bodyPr rtlCol="0"/>
          <a:lstStyle/>
          <a:p>
            <a:pPr algn="ctr" rtl="0"/>
            <a:r>
              <a:rPr lang="cs-CZ" dirty="0">
                <a:ln>
                  <a:solidFill>
                    <a:schemeClr val="bg2">
                      <a:lumMod val="25000"/>
                      <a:lumOff val="75000"/>
                    </a:schemeClr>
                  </a:solidFill>
                </a:ln>
              </a:rPr>
              <a:t>MANAGEMENT</a:t>
            </a:r>
            <a:r>
              <a:rPr lang="cs-CZ" dirty="0"/>
              <a:t>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12803" y="1628800"/>
            <a:ext cx="9114365" cy="496855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-CZ" dirty="0"/>
              <a:t>Systém organizování, plánování, vedení a kontrola</a:t>
            </a:r>
          </a:p>
          <a:p>
            <a:pPr rtl="0">
              <a:lnSpc>
                <a:spcPct val="170000"/>
              </a:lnSpc>
            </a:pPr>
            <a:r>
              <a:rPr lang="cs-CZ" dirty="0"/>
              <a:t>Firma je tvořena hierarchicky a logicky propojenými celky, které vycházejí z určitých funkčních rolí.</a:t>
            </a:r>
          </a:p>
          <a:p>
            <a:pPr rtl="0"/>
            <a:r>
              <a:rPr lang="cs-CZ" dirty="0"/>
              <a:t>U každé firmy jsou orgány trochu jiné, s jinou strukturou a vzájemnou provázaností.</a:t>
            </a:r>
          </a:p>
          <a:p>
            <a:pPr rtl="0"/>
            <a:r>
              <a:rPr lang="cs-CZ" dirty="0"/>
              <a:t>Úrovně managementu:</a:t>
            </a:r>
          </a:p>
          <a:p>
            <a:pPr marL="0" indent="0" rtl="0">
              <a:buNone/>
            </a:pPr>
            <a:r>
              <a:rPr lang="cs-CZ" dirty="0"/>
              <a:t>	1. Top management</a:t>
            </a:r>
          </a:p>
          <a:p>
            <a:pPr marL="0" indent="0" rtl="0">
              <a:buNone/>
            </a:pPr>
            <a:r>
              <a:rPr lang="cs-CZ" dirty="0"/>
              <a:t>	2. </a:t>
            </a:r>
            <a:r>
              <a:rPr lang="cs-CZ" dirty="0" err="1"/>
              <a:t>Middle</a:t>
            </a:r>
            <a:r>
              <a:rPr lang="cs-CZ" dirty="0"/>
              <a:t> management</a:t>
            </a:r>
          </a:p>
          <a:p>
            <a:pPr marL="0" indent="0" rtl="0">
              <a:buNone/>
            </a:pPr>
            <a:r>
              <a:rPr lang="cs-CZ" dirty="0"/>
              <a:t>	3. Liniový management</a:t>
            </a:r>
          </a:p>
          <a:p>
            <a:pPr marL="0" indent="0" rtl="0">
              <a:buNone/>
            </a:pPr>
            <a:endParaRPr lang="cs-CZ" dirty="0"/>
          </a:p>
        </p:txBody>
      </p:sp>
      <p:pic>
        <p:nvPicPr>
          <p:cNvPr id="5122" name="Picture 2" descr="úrovně m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4005064"/>
            <a:ext cx="3242295" cy="24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294" y="50025"/>
            <a:ext cx="8964490" cy="836476"/>
          </a:xfrm>
        </p:spPr>
        <p:txBody>
          <a:bodyPr/>
          <a:lstStyle/>
          <a:p>
            <a:pPr algn="ctr"/>
            <a:r>
              <a:rPr lang="cs-CZ" dirty="0"/>
              <a:t>Organizační schéma</a:t>
            </a:r>
          </a:p>
        </p:txBody>
      </p:sp>
      <p:sp>
        <p:nvSpPr>
          <p:cNvPr id="8" name="Obdélník 7"/>
          <p:cNvSpPr/>
          <p:nvPr/>
        </p:nvSpPr>
        <p:spPr>
          <a:xfrm>
            <a:off x="4985851" y="1045403"/>
            <a:ext cx="2247375" cy="13490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sz="2400" dirty="0"/>
              <a:t>CEO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Chief</a:t>
            </a:r>
            <a:r>
              <a:rPr lang="cs-CZ" dirty="0"/>
              <a:t> </a:t>
            </a:r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Officer</a:t>
            </a:r>
            <a:r>
              <a:rPr lang="cs-CZ" dirty="0"/>
              <a:t>)</a:t>
            </a:r>
          </a:p>
          <a:p>
            <a:pPr algn="ctr"/>
            <a:endParaRPr lang="cs-CZ" sz="10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GENERÁLNÍ ŘEDITEL</a:t>
            </a:r>
          </a:p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445983" y="2636912"/>
            <a:ext cx="2304255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sz="2400" dirty="0"/>
              <a:t>CTO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Chief</a:t>
            </a:r>
            <a:r>
              <a:rPr lang="cs-CZ" dirty="0"/>
              <a:t>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Officer</a:t>
            </a:r>
            <a:r>
              <a:rPr lang="cs-CZ" dirty="0"/>
              <a:t>)</a:t>
            </a:r>
          </a:p>
          <a:p>
            <a:pPr algn="ctr"/>
            <a:endParaRPr lang="cs-CZ" sz="10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ŘEDITEL VÝROBY</a:t>
            </a:r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365623" y="2641460"/>
            <a:ext cx="2352764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sz="2400" dirty="0"/>
              <a:t>CMO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Chief</a:t>
            </a:r>
            <a:r>
              <a:rPr lang="cs-CZ" dirty="0"/>
              <a:t> Marketing </a:t>
            </a:r>
            <a:r>
              <a:rPr lang="cs-CZ" dirty="0" err="1"/>
              <a:t>Officer</a:t>
            </a:r>
            <a:r>
              <a:rPr lang="cs-CZ" dirty="0"/>
              <a:t>)</a:t>
            </a:r>
          </a:p>
          <a:p>
            <a:pPr algn="ctr"/>
            <a:endParaRPr lang="cs-CZ" sz="10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7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ŘEDITEL MARKETINGU</a:t>
            </a:r>
          </a:p>
          <a:p>
            <a:pPr algn="ctr"/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33772" y="2636912"/>
            <a:ext cx="2304255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sz="2400" dirty="0"/>
              <a:t>CFO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Chief</a:t>
            </a:r>
            <a:r>
              <a:rPr lang="cs-CZ" dirty="0"/>
              <a:t>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Officer</a:t>
            </a:r>
            <a:r>
              <a:rPr lang="cs-CZ" dirty="0"/>
              <a:t>)</a:t>
            </a:r>
          </a:p>
          <a:p>
            <a:pPr algn="ctr"/>
            <a:endParaRPr lang="cs-CZ" sz="10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7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FINANČNÍ ŘEDITEL</a:t>
            </a:r>
          </a:p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9477834" y="2636912"/>
            <a:ext cx="2304255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HR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)</a:t>
            </a:r>
          </a:p>
          <a:p>
            <a:pPr algn="ctr"/>
            <a:endParaRPr lang="cs-CZ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7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PERSONALISTIKA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048870" y="4556288"/>
            <a:ext cx="1279206" cy="9164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manager</a:t>
            </a:r>
            <a:endParaRPr lang="cs-CZ" sz="1400" dirty="0"/>
          </a:p>
          <a:p>
            <a:pPr algn="ctr"/>
            <a:endParaRPr lang="cs-CZ" sz="10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920040" y="4554167"/>
            <a:ext cx="1131718" cy="8233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Sales manager</a:t>
            </a:r>
            <a:endParaRPr lang="cs-CZ" sz="1400" dirty="0"/>
          </a:p>
          <a:p>
            <a:pPr algn="ctr"/>
            <a:endParaRPr lang="cs-CZ" sz="10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4567770" y="4554167"/>
            <a:ext cx="1403834" cy="9185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PR</a:t>
            </a:r>
          </a:p>
          <a:p>
            <a:pPr algn="ctr"/>
            <a:r>
              <a:rPr lang="cs-CZ" sz="1400" dirty="0"/>
              <a:t>(Public Relations)</a:t>
            </a:r>
          </a:p>
          <a:p>
            <a:pPr algn="ctr"/>
            <a:endParaRPr lang="cs-CZ" sz="10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6958508" y="4554167"/>
            <a:ext cx="1279206" cy="8590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 err="1"/>
              <a:t>Production</a:t>
            </a:r>
            <a:r>
              <a:rPr lang="cs-CZ" dirty="0"/>
              <a:t> manager</a:t>
            </a:r>
            <a:endParaRPr lang="cs-CZ" sz="1400" dirty="0"/>
          </a:p>
          <a:p>
            <a:pPr algn="ctr"/>
            <a:endParaRPr lang="cs-CZ" sz="10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9952181" y="4536305"/>
            <a:ext cx="1279206" cy="8590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officer</a:t>
            </a:r>
            <a:endParaRPr lang="cs-CZ" sz="10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cs-CZ" dirty="0"/>
          </a:p>
        </p:txBody>
      </p:sp>
      <p:cxnSp>
        <p:nvCxnSpPr>
          <p:cNvPr id="25" name="Přímá spojnice se šipkou 24"/>
          <p:cNvCxnSpPr>
            <a:cxnSpLocks/>
          </p:cNvCxnSpPr>
          <p:nvPr/>
        </p:nvCxnSpPr>
        <p:spPr>
          <a:xfrm flipH="1">
            <a:off x="1627294" y="2036258"/>
            <a:ext cx="3242982" cy="441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4542005" y="2094784"/>
            <a:ext cx="328271" cy="39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cxnSpLocks/>
          </p:cNvCxnSpPr>
          <p:nvPr/>
        </p:nvCxnSpPr>
        <p:spPr>
          <a:xfrm>
            <a:off x="7348801" y="2094784"/>
            <a:ext cx="249309" cy="383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7348801" y="2036258"/>
            <a:ext cx="3167428" cy="517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cxnSpLocks/>
          </p:cNvCxnSpPr>
          <p:nvPr/>
        </p:nvCxnSpPr>
        <p:spPr>
          <a:xfrm flipH="1">
            <a:off x="1461643" y="4099595"/>
            <a:ext cx="1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cxnSpLocks/>
          </p:cNvCxnSpPr>
          <p:nvPr/>
        </p:nvCxnSpPr>
        <p:spPr>
          <a:xfrm flipH="1">
            <a:off x="3862164" y="4077072"/>
            <a:ext cx="57606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cxnSpLocks/>
          </p:cNvCxnSpPr>
          <p:nvPr/>
        </p:nvCxnSpPr>
        <p:spPr>
          <a:xfrm>
            <a:off x="4654252" y="4077072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cxnSpLocks/>
          </p:cNvCxnSpPr>
          <p:nvPr/>
        </p:nvCxnSpPr>
        <p:spPr>
          <a:xfrm>
            <a:off x="7598111" y="4099595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>
            <a:cxnSpLocks/>
          </p:cNvCxnSpPr>
          <p:nvPr/>
        </p:nvCxnSpPr>
        <p:spPr>
          <a:xfrm>
            <a:off x="10630916" y="4077072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9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7908" y="260648"/>
            <a:ext cx="9144001" cy="771872"/>
          </a:xfrm>
        </p:spPr>
        <p:txBody>
          <a:bodyPr/>
          <a:lstStyle/>
          <a:p>
            <a:pPr algn="ctr"/>
            <a:r>
              <a:rPr lang="cs-CZ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Pracovní termíny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9836" y="1556792"/>
            <a:ext cx="9134391" cy="4114801"/>
          </a:xfrm>
        </p:spPr>
        <p:txBody>
          <a:bodyPr/>
          <a:lstStyle/>
          <a:p>
            <a:r>
              <a:rPr lang="cs-CZ" dirty="0"/>
              <a:t>BUDGET – rozpočet</a:t>
            </a:r>
          </a:p>
          <a:p>
            <a:r>
              <a:rPr lang="cs-CZ" dirty="0"/>
              <a:t>DRAFT / NADRAFTOVAT – pracovní verze dokumentu</a:t>
            </a:r>
          </a:p>
          <a:p>
            <a:r>
              <a:rPr lang="cs-CZ" dirty="0"/>
              <a:t>WORKFLOW – stanovený pracovní postup</a:t>
            </a:r>
          </a:p>
          <a:p>
            <a:r>
              <a:rPr lang="cs-CZ" dirty="0"/>
              <a:t>DEAL – nabídka, kšeft</a:t>
            </a:r>
          </a:p>
          <a:p>
            <a:r>
              <a:rPr lang="cs-CZ" dirty="0"/>
              <a:t>KONTRAKT – smlouva</a:t>
            </a:r>
          </a:p>
          <a:p>
            <a:r>
              <a:rPr lang="cs-CZ" dirty="0"/>
              <a:t>CHECK – ověřování</a:t>
            </a:r>
          </a:p>
          <a:p>
            <a:r>
              <a:rPr lang="cs-CZ" dirty="0"/>
              <a:t>HOME OFFICE – práce z domova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540" y="2492896"/>
            <a:ext cx="4229754" cy="402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5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93482"/>
            <a:ext cx="12188825" cy="627856"/>
          </a:xfrm>
        </p:spPr>
        <p:txBody>
          <a:bodyPr/>
          <a:lstStyle/>
          <a:p>
            <a:pPr algn="ctr"/>
            <a:r>
              <a:rPr lang="cs-CZ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KLÍČOVÉ TYPY INFORMAČNÍCH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764" y="1268760"/>
            <a:ext cx="6192688" cy="5112568"/>
          </a:xfrm>
        </p:spPr>
        <p:txBody>
          <a:bodyPr>
            <a:normAutofit fontScale="85000" lnSpcReduction="10000"/>
          </a:bodyPr>
          <a:lstStyle/>
          <a:p>
            <a:r>
              <a:rPr lang="cs-CZ" sz="3000" b="1" dirty="0"/>
              <a:t>ERP</a:t>
            </a:r>
            <a:r>
              <a:rPr lang="cs-CZ" dirty="0"/>
              <a:t> (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) – podnikový informační systém</a:t>
            </a:r>
          </a:p>
          <a:p>
            <a:r>
              <a:rPr lang="cs-CZ" sz="3000" b="1" dirty="0"/>
              <a:t>BI </a:t>
            </a:r>
            <a:r>
              <a:rPr lang="cs-CZ" dirty="0"/>
              <a:t>(Business </a:t>
            </a:r>
            <a:r>
              <a:rPr lang="cs-CZ" dirty="0" err="1"/>
              <a:t>intelligence</a:t>
            </a:r>
            <a:r>
              <a:rPr lang="cs-CZ" dirty="0"/>
              <a:t>) – systém, který na základě  získaných dat (např. z ERP systému) provádí nejrůznější statistické a analytické výpočty, čímž umožňuje odhadnout budoucí stav věcí. </a:t>
            </a:r>
          </a:p>
          <a:p>
            <a:r>
              <a:rPr lang="cs-CZ" sz="3300" b="1" dirty="0"/>
              <a:t>MIS</a:t>
            </a:r>
            <a:r>
              <a:rPr lang="cs-CZ" dirty="0"/>
              <a:t> (Management </a:t>
            </a:r>
            <a:r>
              <a:rPr lang="cs-CZ" dirty="0" err="1"/>
              <a:t>informatio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) -  systém, který zpracovává a shrnuje získaná data do požadované formy. </a:t>
            </a:r>
          </a:p>
          <a:p>
            <a:r>
              <a:rPr lang="cs-CZ" sz="3300" b="1" dirty="0"/>
              <a:t>CRM</a:t>
            </a:r>
            <a:r>
              <a:rPr lang="cs-CZ" dirty="0"/>
              <a:t> (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r>
              <a:rPr lang="cs-CZ" dirty="0"/>
              <a:t> managment) -označení pro metodu řízení vztahů se zákazníky. CRM systém obsahuje obvykle databázi všech zákazníků. </a:t>
            </a:r>
          </a:p>
          <a:p>
            <a:r>
              <a:rPr lang="cs-CZ" sz="3300" b="1" dirty="0"/>
              <a:t>CMS</a:t>
            </a:r>
            <a:r>
              <a:rPr lang="cs-CZ" dirty="0"/>
              <a:t> (</a:t>
            </a:r>
            <a:r>
              <a:rPr lang="cs-CZ" dirty="0" err="1"/>
              <a:t>Content</a:t>
            </a:r>
            <a:r>
              <a:rPr lang="cs-CZ" dirty="0"/>
              <a:t> management </a:t>
            </a:r>
            <a:r>
              <a:rPr lang="cs-CZ" dirty="0" err="1"/>
              <a:t>system</a:t>
            </a:r>
            <a:r>
              <a:rPr lang="cs-CZ" dirty="0"/>
              <a:t>) – systém pro </a:t>
            </a:r>
            <a:r>
              <a:rPr lang="cs-CZ" dirty="0" err="1"/>
              <a:t>srpávu</a:t>
            </a:r>
            <a:r>
              <a:rPr lang="cs-CZ" dirty="0"/>
              <a:t> obsahu (intranet, či extranet apod.), tzv. portálové řešení</a:t>
            </a:r>
          </a:p>
        </p:txBody>
      </p:sp>
      <p:pic>
        <p:nvPicPr>
          <p:cNvPr id="2052" name="Picture 4" descr="Výsledek obrázku pro crm systé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r="17051"/>
          <a:stretch/>
        </p:blipFill>
        <p:spPr bwMode="auto">
          <a:xfrm>
            <a:off x="6454452" y="1628800"/>
            <a:ext cx="575680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57908" y="260648"/>
            <a:ext cx="9144001" cy="643272"/>
          </a:xfrm>
        </p:spPr>
        <p:txBody>
          <a:bodyPr rtlCol="0"/>
          <a:lstStyle/>
          <a:p>
            <a:pPr algn="ctr" rtl="0"/>
            <a:r>
              <a:rPr lang="cs-CZ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PARETOVO PRAVIDLO = PRAVIDLO 80/20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721373" y="1196752"/>
            <a:ext cx="9134391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Vilfredo</a:t>
            </a:r>
            <a:r>
              <a:rPr lang="cs-CZ" dirty="0"/>
              <a:t> </a:t>
            </a:r>
            <a:r>
              <a:rPr lang="cs-CZ" dirty="0" err="1"/>
              <a:t>Pareto</a:t>
            </a:r>
            <a:r>
              <a:rPr lang="cs-CZ" dirty="0"/>
              <a:t> (1848 – 1923) : </a:t>
            </a:r>
          </a:p>
          <a:p>
            <a:pPr marL="0" indent="0">
              <a:buNone/>
            </a:pPr>
            <a:r>
              <a:rPr lang="cs-CZ" dirty="0"/>
              <a:t>	80 % bohatství je spravováno zhruba 20% populace</a:t>
            </a:r>
          </a:p>
          <a:p>
            <a:r>
              <a:rPr lang="cs-CZ" dirty="0"/>
              <a:t>Do praxe toto pravidlo v r. 1941 uvedl Joseph </a:t>
            </a:r>
            <a:r>
              <a:rPr lang="cs-CZ" dirty="0" err="1"/>
              <a:t>Moses</a:t>
            </a:r>
            <a:r>
              <a:rPr lang="cs-CZ" dirty="0"/>
              <a:t> </a:t>
            </a:r>
            <a:r>
              <a:rPr lang="cs-CZ" dirty="0" err="1"/>
              <a:t>Juran</a:t>
            </a:r>
            <a:r>
              <a:rPr lang="cs-CZ" dirty="0"/>
              <a:t> (1904- 2008):</a:t>
            </a:r>
          </a:p>
          <a:p>
            <a:pPr marL="0" indent="0">
              <a:buNone/>
            </a:pPr>
            <a:r>
              <a:rPr lang="pl-PL" dirty="0"/>
              <a:t>	za 80 % problémů může 20 % příčin</a:t>
            </a:r>
          </a:p>
          <a:p>
            <a:r>
              <a:rPr lang="cs-CZ" altLang="cs-CZ" dirty="0"/>
              <a:t>Jednou z nejužitečnějších aplikací </a:t>
            </a:r>
            <a:r>
              <a:rPr lang="cs-CZ" altLang="cs-CZ" dirty="0" err="1"/>
              <a:t>Paretova</a:t>
            </a:r>
            <a:r>
              <a:rPr lang="cs-CZ" altLang="cs-CZ" dirty="0"/>
              <a:t> pravidla je tato:</a:t>
            </a:r>
          </a:p>
          <a:p>
            <a:pPr algn="ctr">
              <a:lnSpc>
                <a:spcPct val="170000"/>
              </a:lnSpc>
              <a:buNone/>
            </a:pPr>
            <a:r>
              <a:rPr lang="cs-CZ" altLang="cs-CZ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20 % úsilí dává 80 % výsledku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dirty="0"/>
              <a:t>Není důležité, zda je to 80/20, 70/30 nebo 90/10, </a:t>
            </a:r>
          </a:p>
          <a:p>
            <a:pPr marL="0" indent="0">
              <a:buNone/>
            </a:pPr>
            <a:r>
              <a:rPr lang="cs-CZ" dirty="0"/>
              <a:t>ale to, že je to nevyvážené a umíme určit,</a:t>
            </a:r>
          </a:p>
          <a:p>
            <a:pPr marL="0" indent="0">
              <a:buNone/>
            </a:pPr>
            <a:r>
              <a:rPr lang="cs-CZ" dirty="0"/>
              <a:t> co se vyplatí dělat a co ne.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34" name="Picture 10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189757" y="1124744"/>
            <a:ext cx="238631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joseph moses jur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197" y="4437112"/>
            <a:ext cx="3295761" cy="215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353244"/>
            <a:ext cx="9144001" cy="822920"/>
          </a:xfrm>
        </p:spPr>
        <p:txBody>
          <a:bodyPr rtlCol="0"/>
          <a:lstStyle/>
          <a:p>
            <a:pPr algn="ctr" rtl="0"/>
            <a:r>
              <a:rPr lang="cs-CZ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Příklady </a:t>
            </a:r>
            <a:r>
              <a:rPr lang="cs-CZ" dirty="0" err="1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Paretova</a:t>
            </a:r>
            <a:r>
              <a:rPr lang="cs-CZ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 pravidla: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29916" y="1556792"/>
            <a:ext cx="9154825" cy="4392488"/>
          </a:xfrm>
        </p:spPr>
        <p:txBody>
          <a:bodyPr rtlCol="0"/>
          <a:lstStyle/>
          <a:p>
            <a:pPr rtl="0"/>
            <a:r>
              <a:rPr lang="cs-CZ" dirty="0"/>
              <a:t>Peníze ve společnosti → menšina lidí vlastní většinu bohatství.</a:t>
            </a:r>
          </a:p>
          <a:p>
            <a:pPr rtl="0"/>
            <a:r>
              <a:rPr lang="cs-CZ" dirty="0"/>
              <a:t>Tvoje myšlenky → většinu dne myslíš na stejné věci</a:t>
            </a:r>
          </a:p>
          <a:p>
            <a:pPr rtl="0"/>
            <a:r>
              <a:rPr lang="cs-CZ" dirty="0"/>
              <a:t>Komunikace → využíváme asi 700 slov, nikoliv celou slovní zásobu</a:t>
            </a:r>
          </a:p>
          <a:p>
            <a:pPr rtl="0"/>
            <a:r>
              <a:rPr lang="cs-CZ" dirty="0"/>
              <a:t>Rychlejší učení → většinu věcí se naučíš za krátký čas</a:t>
            </a:r>
          </a:p>
          <a:p>
            <a:pPr rtl="0"/>
            <a:r>
              <a:rPr lang="cs-CZ" dirty="0"/>
              <a:t>Firmy a zákazníci → většinu zisku přinesou do firmy stálí zákazníci</a:t>
            </a:r>
          </a:p>
          <a:p>
            <a:pPr marL="0" indent="0" rtl="0">
              <a:buNone/>
            </a:pPr>
            <a:endParaRPr lang="cs-CZ" dirty="0"/>
          </a:p>
          <a:p>
            <a:r>
              <a:rPr lang="cs-CZ" dirty="0"/>
              <a:t>Státní školství → </a:t>
            </a:r>
            <a:r>
              <a:rPr lang="cs-CZ" u="sng" dirty="0"/>
              <a:t>NEGATIVNÍ PŘÍKLAD 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učí se 80% věcí, které přinesou malý užitek</a:t>
            </a:r>
          </a:p>
        </p:txBody>
      </p:sp>
      <p:pic>
        <p:nvPicPr>
          <p:cNvPr id="7" name="Picture 4" descr="Výsledek obrázku pro 80/20 rul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81" b="89820" l="10000" r="90000">
                        <a14:foregroundMark x1="29200" y1="23653" x2="29200" y2="23653"/>
                        <a14:foregroundMark x1="31200" y1="26048" x2="31200" y2="26048"/>
                        <a14:foregroundMark x1="35400" y1="28144" x2="35400" y2="28144"/>
                        <a14:foregroundMark x1="38000" y1="29341" x2="38000" y2="29341"/>
                        <a14:foregroundMark x1="34000" y1="25150" x2="34000" y2="25150"/>
                        <a14:foregroundMark x1="36800" y1="26946" x2="36800" y2="26946"/>
                        <a14:foregroundMark x1="49400" y1="9281" x2="49400" y2="9281"/>
                        <a14:foregroundMark x1="65200" y1="39820" x2="65200" y2="39820"/>
                        <a14:foregroundMark x1="68200" y1="43114" x2="68200" y2="43114"/>
                        <a14:foregroundMark x1="73400" y1="44611" x2="73400" y2="44611"/>
                        <a14:foregroundMark x1="75000" y1="47305" x2="75000" y2="47305"/>
                        <a14:foregroundMark x1="67400" y1="44611" x2="67400" y2="44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4293096"/>
            <a:ext cx="441965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7788" y="1268760"/>
            <a:ext cx="11593288" cy="51125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Metoda, která pomáhá stanovit priority odstraňování hlavních problémů firmy.</a:t>
            </a:r>
          </a:p>
          <a:p>
            <a:r>
              <a:rPr lang="cs-CZ" dirty="0"/>
              <a:t>Vychází z pravidla 80/20.</a:t>
            </a:r>
          </a:p>
          <a:p>
            <a:r>
              <a:rPr lang="cs-CZ" dirty="0" err="1"/>
              <a:t>Paretova</a:t>
            </a:r>
            <a:r>
              <a:rPr lang="cs-CZ" dirty="0"/>
              <a:t> analýza se realizuje v několika krocích:</a:t>
            </a:r>
          </a:p>
          <a:p>
            <a:pPr marL="463550" lvl="2" indent="0">
              <a:buNone/>
            </a:pPr>
            <a:r>
              <a:rPr lang="cs-CZ" b="1" dirty="0"/>
              <a:t>		</a:t>
            </a:r>
          </a:p>
          <a:p>
            <a:pPr marL="463550" lvl="2" indent="0">
              <a:buNone/>
            </a:pPr>
            <a:r>
              <a:rPr lang="cs-CZ" sz="2400" b="1" dirty="0"/>
              <a:t>	</a:t>
            </a:r>
            <a:r>
              <a:rPr lang="cs-CZ" sz="2400" b="1" dirty="0">
                <a:effectLst>
                  <a:glow rad="101600">
                    <a:schemeClr val="bg2">
                      <a:lumMod val="75000"/>
                      <a:lumOff val="25000"/>
                      <a:alpha val="60000"/>
                    </a:schemeClr>
                  </a:glow>
                </a:effectLst>
              </a:rPr>
              <a:t>Definování místa analýzy</a:t>
            </a:r>
            <a:r>
              <a:rPr lang="cs-CZ" sz="2400" dirty="0"/>
              <a:t> - např. reklamace, úspěšnost produktů apod.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>
                <a:effectLst>
                  <a:glow rad="101600">
                    <a:schemeClr val="bg2">
                      <a:lumMod val="75000"/>
                      <a:lumOff val="25000"/>
                      <a:alpha val="60000"/>
                    </a:schemeClr>
                  </a:glow>
                </a:effectLst>
              </a:rPr>
              <a:t>Sběr dat</a:t>
            </a:r>
            <a:r>
              <a:rPr lang="cs-CZ" dirty="0">
                <a:effectLst>
                  <a:glow rad="101600">
                    <a:schemeClr val="bg2">
                      <a:lumMod val="75000"/>
                      <a:lumOff val="25000"/>
                      <a:alpha val="60000"/>
                    </a:schemeClr>
                  </a:glow>
                </a:effectLst>
              </a:rPr>
              <a:t> 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>
                <a:effectLst>
                  <a:glow rad="101600">
                    <a:schemeClr val="bg2">
                      <a:lumMod val="75000"/>
                      <a:lumOff val="25000"/>
                      <a:alpha val="60000"/>
                    </a:schemeClr>
                  </a:glow>
                </a:effectLst>
              </a:rPr>
              <a:t>Uspořádání dat</a:t>
            </a:r>
            <a:r>
              <a:rPr lang="cs-CZ" dirty="0"/>
              <a:t> - seřadí se od největší zvolené hodnoty po nejmenší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>
                <a:effectLst>
                  <a:glow rad="101600">
                    <a:schemeClr val="bg2">
                      <a:lumMod val="75000"/>
                      <a:lumOff val="25000"/>
                      <a:alpha val="60000"/>
                    </a:schemeClr>
                  </a:glow>
                </a:effectLst>
              </a:rPr>
              <a:t>Lorenzova kumulativní křivka</a:t>
            </a:r>
            <a:r>
              <a:rPr lang="cs-CZ" dirty="0"/>
              <a:t> - vznikne součtem hodnot u jednotlivých dat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>
                <a:effectLst>
                  <a:glow rad="101600">
                    <a:schemeClr val="bg2">
                      <a:lumMod val="75000"/>
                      <a:lumOff val="25000"/>
                      <a:alpha val="60000"/>
                    </a:schemeClr>
                  </a:glow>
                </a:effectLst>
              </a:rPr>
              <a:t>Stanovení kritéria rozhodování</a:t>
            </a:r>
            <a:r>
              <a:rPr lang="cs-CZ" dirty="0"/>
              <a:t> - zvolíme si, kolik chceme odstranit problémů 							(80/20, 70/30...)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>
                <a:effectLst>
                  <a:glow rad="101600">
                    <a:schemeClr val="bg2">
                      <a:lumMod val="75000"/>
                      <a:lumOff val="25000"/>
                      <a:alpha val="60000"/>
                    </a:schemeClr>
                  </a:glow>
                </a:effectLst>
              </a:rPr>
              <a:t>Identifikování hlavních příčin</a:t>
            </a:r>
            <a:r>
              <a:rPr lang="cs-CZ" dirty="0"/>
              <a:t>  - vyhodnocení grafu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>
                <a:effectLst>
                  <a:glow rad="101600">
                    <a:schemeClr val="bg2">
                      <a:lumMod val="75000"/>
                      <a:lumOff val="25000"/>
                      <a:alpha val="60000"/>
                    </a:schemeClr>
                  </a:glow>
                </a:effectLst>
              </a:rPr>
              <a:t>Stanovení nápravných opatření</a:t>
            </a:r>
            <a:r>
              <a:rPr lang="cs-CZ" dirty="0"/>
              <a:t> k odstranění </a:t>
            </a:r>
            <a:r>
              <a:rPr lang="cs-CZ" dirty="0" err="1"/>
              <a:t>přičin</a:t>
            </a:r>
            <a:r>
              <a:rPr lang="cs-CZ" dirty="0"/>
              <a:t>, které nám způsobují nejvíce ztrát.</a:t>
            </a: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57908" y="332656"/>
            <a:ext cx="9144001" cy="699864"/>
          </a:xfrm>
        </p:spPr>
        <p:txBody>
          <a:bodyPr/>
          <a:lstStyle/>
          <a:p>
            <a:pPr algn="ctr"/>
            <a:r>
              <a:rPr lang="cs-CZ" dirty="0" err="1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Paretova</a:t>
            </a:r>
            <a:r>
              <a:rPr lang="cs-CZ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 (ABC)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72" y="1412776"/>
            <a:ext cx="8025268" cy="438074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646140" y="476672"/>
            <a:ext cx="5102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err="1">
                <a:latin typeface="+mj-lt"/>
              </a:rPr>
              <a:t>Paretova</a:t>
            </a:r>
            <a:r>
              <a:rPr lang="cs-CZ" sz="3600" dirty="0">
                <a:latin typeface="+mj-lt"/>
              </a:rPr>
              <a:t> analýza - příklad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ální modrý tunel 16: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76_TF02895261_TF02895261.potx" id="{A5AA115C-C41B-407F-A53E-066073EF1572}" vid="{BE14AF58-2E99-4824-AE99-F806D3A9806C}"/>
    </a:ext>
  </a:extLst>
</a:theme>
</file>

<file path=ppt/theme/theme2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modrá prezentace s digitálním tunelem (širokoúhlá)</Template>
  <TotalTime>0</TotalTime>
  <Words>570</Words>
  <Application>Microsoft Office PowerPoint</Application>
  <PresentationFormat>Vlastní</PresentationFormat>
  <Paragraphs>163</Paragraphs>
  <Slides>15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</vt:lpstr>
      <vt:lpstr>Digitální modrý tunel 16:9</vt:lpstr>
      <vt:lpstr>Management, zavádění a inovace informačních systémů I.</vt:lpstr>
      <vt:lpstr>MANAGEMENT </vt:lpstr>
      <vt:lpstr>Organizační schéma</vt:lpstr>
      <vt:lpstr>Pracovní termíny</vt:lpstr>
      <vt:lpstr>KLÍČOVÉ TYPY INFORMAČNÍCH SYSTÉMŮ</vt:lpstr>
      <vt:lpstr>PARETOVO PRAVIDLO = PRAVIDLO 80/20</vt:lpstr>
      <vt:lpstr>Příklady Paretova pravidla:</vt:lpstr>
      <vt:lpstr>Paretova (ABC) analýza</vt:lpstr>
      <vt:lpstr>Prezentace aplikace PowerPoint</vt:lpstr>
      <vt:lpstr> OUTSOURCING </vt:lpstr>
      <vt:lpstr>Prezentace aplikace PowerPoint</vt:lpstr>
      <vt:lpstr>VÝVOJ IT ŘEŠENÍ</vt:lpstr>
      <vt:lpstr>Nevýhody externího řešení IT</vt:lpstr>
      <vt:lpstr>Děkujeme za pozornost </vt:lpstr>
      <vt:lpstr>Použité 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2017-04-15T15:08:58Z</dcterms:created>
  <dcterms:modified xsi:type="dcterms:W3CDTF">2017-04-16T19:54:26Z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