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3" r:id="rId3"/>
    <p:sldId id="258" r:id="rId4"/>
    <p:sldId id="277" r:id="rId5"/>
    <p:sldId id="278" r:id="rId6"/>
    <p:sldId id="279" r:id="rId7"/>
    <p:sldId id="280" r:id="rId8"/>
    <p:sldId id="281" r:id="rId9"/>
    <p:sldId id="282" r:id="rId10"/>
    <p:sldId id="276" r:id="rId11"/>
    <p:sldId id="283" r:id="rId12"/>
    <p:sldId id="284" r:id="rId13"/>
    <p:sldId id="259" r:id="rId14"/>
    <p:sldId id="286" r:id="rId15"/>
    <p:sldId id="285" r:id="rId16"/>
    <p:sldId id="287" r:id="rId17"/>
    <p:sldId id="288" r:id="rId18"/>
    <p:sldId id="289" r:id="rId19"/>
    <p:sldId id="260" r:id="rId20"/>
    <p:sldId id="290" r:id="rId21"/>
    <p:sldId id="291" r:id="rId22"/>
    <p:sldId id="261" r:id="rId23"/>
    <p:sldId id="262" r:id="rId24"/>
    <p:sldId id="293" r:id="rId25"/>
    <p:sldId id="292" r:id="rId26"/>
    <p:sldId id="294" r:id="rId27"/>
    <p:sldId id="295" r:id="rId28"/>
    <p:sldId id="296" r:id="rId29"/>
    <p:sldId id="297" r:id="rId30"/>
    <p:sldId id="275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22BAA2D-59BF-4177-80A3-251671575594}" type="datetimeFigureOut">
              <a:rPr lang="cs-CZ" smtClean="0"/>
              <a:t>16.4.2017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36864E-69AC-445F-94B9-CE2B7403C4E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692696"/>
            <a:ext cx="9144000" cy="1708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3500" b="1" u="sng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MANAGEMENT, ZAVÁDĚNÍ </a:t>
            </a:r>
          </a:p>
          <a:p>
            <a:pPr algn="ctr"/>
            <a:r>
              <a:rPr lang="cs-CZ" sz="3500" b="1" u="sng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INOVACE INFORMAČNÍCH </a:t>
            </a:r>
          </a:p>
          <a:p>
            <a:pPr algn="ctr"/>
            <a:r>
              <a:rPr lang="cs-CZ" sz="3500" b="1" u="sng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SYSTÉMŮ (OTÁZKY 7-12)</a:t>
            </a:r>
            <a:endParaRPr lang="cs-CZ" sz="3500" b="1" u="sng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-18593" y="2564904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Vypracovali:</a:t>
            </a:r>
          </a:p>
          <a:p>
            <a:pPr algn="ctr"/>
            <a:endParaRPr lang="cs-CZ" sz="24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cs-CZ" sz="2400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TEREZA LACINOVÁ </a:t>
            </a:r>
          </a:p>
          <a:p>
            <a:pPr algn="ctr"/>
            <a:r>
              <a:rPr lang="cs-CZ" sz="2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(vedoucí práce, tvorba prezentace)</a:t>
            </a:r>
          </a:p>
          <a:p>
            <a:pPr algn="ctr"/>
            <a:r>
              <a:rPr lang="cs-CZ" sz="2400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EDITA JANČOVÁ </a:t>
            </a:r>
          </a:p>
          <a:p>
            <a:pPr algn="ctr"/>
            <a:r>
              <a:rPr lang="cs-CZ" sz="2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(otázka 7+8)</a:t>
            </a:r>
          </a:p>
          <a:p>
            <a:pPr algn="ctr"/>
            <a:r>
              <a:rPr lang="cs-CZ" sz="2400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KATEŘINA PELIKÁNOVÁ </a:t>
            </a:r>
          </a:p>
          <a:p>
            <a:pPr algn="ctr"/>
            <a:r>
              <a:rPr lang="cs-CZ" sz="2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(otázka 9+10)</a:t>
            </a:r>
          </a:p>
          <a:p>
            <a:pPr algn="ctr"/>
            <a:r>
              <a:rPr lang="cs-CZ" sz="2400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ONDŘEJ RUBEŠ </a:t>
            </a:r>
          </a:p>
          <a:p>
            <a:pPr algn="ctr"/>
            <a:r>
              <a:rPr lang="cs-CZ" sz="2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(otázka 11+12)</a:t>
            </a:r>
            <a:endParaRPr lang="cs-CZ" sz="240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511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Uveďte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druhy plýtvání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administrativních procesech včetně konkrétních příkladů.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u="sng" dirty="0" smtClean="0"/>
              <a:t>DRUHY PLÝTVÁNÍ:</a:t>
            </a:r>
          </a:p>
          <a:p>
            <a:pPr lvl="1">
              <a:buFont typeface="+mj-lt"/>
              <a:buAutoNum type="arabicPeriod"/>
            </a:pPr>
            <a:r>
              <a:rPr lang="cs-CZ" sz="1800" dirty="0" smtClean="0"/>
              <a:t>NADPRODUKCE</a:t>
            </a:r>
          </a:p>
          <a:p>
            <a:pPr lvl="1">
              <a:buFont typeface="+mj-lt"/>
              <a:buAutoNum type="arabicPeriod"/>
            </a:pPr>
            <a:r>
              <a:rPr lang="cs-CZ" sz="1800" dirty="0" smtClean="0"/>
              <a:t>ZBYTEČNÉ PROCESY</a:t>
            </a:r>
          </a:p>
          <a:p>
            <a:pPr lvl="1">
              <a:buFont typeface="+mj-lt"/>
              <a:buAutoNum type="arabicPeriod"/>
            </a:pPr>
            <a:r>
              <a:rPr lang="cs-CZ" sz="1800" dirty="0" smtClean="0"/>
              <a:t>NADMĚRNÁ MANIPULACE</a:t>
            </a:r>
          </a:p>
          <a:p>
            <a:pPr lvl="1">
              <a:buFont typeface="+mj-lt"/>
              <a:buAutoNum type="arabicPeriod"/>
            </a:pPr>
            <a:r>
              <a:rPr lang="cs-CZ" sz="1800" dirty="0" smtClean="0"/>
              <a:t>NADBYTEČNÉ ZÁSOBY</a:t>
            </a:r>
          </a:p>
          <a:p>
            <a:pPr lvl="1">
              <a:buFont typeface="+mj-lt"/>
              <a:buAutoNum type="arabicPeriod"/>
            </a:pPr>
            <a:r>
              <a:rPr lang="cs-CZ" sz="1800" dirty="0" smtClean="0"/>
              <a:t>ZBYTEČNÉ POHYBY</a:t>
            </a:r>
          </a:p>
          <a:p>
            <a:pPr lvl="1">
              <a:buFont typeface="+mj-lt"/>
              <a:buAutoNum type="arabicPeriod"/>
            </a:pPr>
            <a:r>
              <a:rPr lang="cs-CZ" sz="1800" dirty="0" smtClean="0"/>
              <a:t>CHYBY A OPRAVY</a:t>
            </a:r>
          </a:p>
          <a:p>
            <a:pPr lvl="1">
              <a:buFont typeface="+mj-lt"/>
              <a:buAutoNum type="arabicPeriod"/>
            </a:pPr>
            <a:r>
              <a:rPr lang="cs-CZ" sz="1800" dirty="0" smtClean="0"/>
              <a:t>ČEKÁNÍ</a:t>
            </a:r>
          </a:p>
          <a:p>
            <a:pPr lvl="1">
              <a:buFont typeface="+mj-lt"/>
              <a:buAutoNum type="arabicPeriod"/>
            </a:pPr>
            <a:r>
              <a:rPr lang="cs-CZ" sz="1800" dirty="0" smtClean="0"/>
              <a:t>NEVYUŽITÍ ZNALOSTÍ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8560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Uveďte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druhy plýtvání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administrativních procesech včetně konkrétních příkladů.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Zástupný symbol pro obsah 3"/>
          <p:cNvSpPr txBox="1">
            <a:spLocks/>
          </p:cNvSpPr>
          <p:nvPr/>
        </p:nvSpPr>
        <p:spPr>
          <a:xfrm>
            <a:off x="1161843" y="1959761"/>
            <a:ext cx="7125112" cy="48982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+mj-lt"/>
              <a:buAutoNum type="arabicPeriod"/>
            </a:pPr>
            <a:r>
              <a:rPr lang="cs-CZ" dirty="0" smtClean="0"/>
              <a:t>NADPRODUKCE</a:t>
            </a:r>
          </a:p>
          <a:p>
            <a:pPr lvl="2"/>
            <a:r>
              <a:rPr lang="cs-CZ" dirty="0" smtClean="0"/>
              <a:t>aktivity, které se tržně nezhodnotí</a:t>
            </a:r>
          </a:p>
          <a:p>
            <a:pPr lvl="2"/>
            <a:r>
              <a:rPr lang="cs-CZ" dirty="0" smtClean="0"/>
              <a:t>nejhorší druh plýtvání</a:t>
            </a:r>
          </a:p>
          <a:p>
            <a:pPr lvl="2"/>
            <a:r>
              <a:rPr lang="cs-CZ" dirty="0" smtClean="0"/>
              <a:t>otázka „Děláme vždy přesně jen to, co po nás chce zákazník?“</a:t>
            </a:r>
          </a:p>
          <a:p>
            <a:pPr lvl="2"/>
            <a:endParaRPr lang="cs-CZ" dirty="0" smtClean="0"/>
          </a:p>
          <a:p>
            <a:pPr lvl="1">
              <a:buFont typeface="+mj-lt"/>
              <a:buAutoNum type="arabicPeriod"/>
            </a:pPr>
            <a:r>
              <a:rPr lang="cs-CZ" dirty="0" smtClean="0"/>
              <a:t>ZBYTEČNÉ PROCESY</a:t>
            </a:r>
          </a:p>
          <a:p>
            <a:pPr lvl="2"/>
            <a:r>
              <a:rPr lang="cs-CZ" dirty="0" smtClean="0"/>
              <a:t>činnosti, kdy děláme něco navíc, co zákazník nepotřebuje</a:t>
            </a:r>
          </a:p>
          <a:p>
            <a:pPr lvl="2">
              <a:buFont typeface="+mj-lt"/>
              <a:buAutoNum type="arabicPeriod"/>
            </a:pPr>
            <a:endParaRPr lang="cs-CZ" dirty="0" smtClean="0"/>
          </a:p>
          <a:p>
            <a:pPr lvl="1">
              <a:buFont typeface="+mj-lt"/>
              <a:buAutoNum type="arabicPeriod"/>
            </a:pPr>
            <a:r>
              <a:rPr lang="cs-CZ" dirty="0" smtClean="0"/>
              <a:t>NADMĚRNÁ MANIPULACE</a:t>
            </a:r>
          </a:p>
          <a:p>
            <a:pPr lvl="1">
              <a:buFont typeface="+mj-lt"/>
              <a:buAutoNum type="arabicPeriod"/>
            </a:pPr>
            <a:endParaRPr lang="cs-CZ" dirty="0" smtClean="0"/>
          </a:p>
          <a:p>
            <a:pPr lvl="1">
              <a:buFont typeface="+mj-lt"/>
              <a:buAutoNum type="arabicPeriod"/>
            </a:pPr>
            <a:r>
              <a:rPr lang="cs-CZ" dirty="0" smtClean="0"/>
              <a:t>NADBYTEČNÉ ZÁSOBY</a:t>
            </a:r>
          </a:p>
          <a:p>
            <a:pPr lvl="2"/>
            <a:r>
              <a:rPr lang="cs-CZ" dirty="0" smtClean="0"/>
              <a:t>udržování a správa nepotřebných dokumentů, souborů</a:t>
            </a:r>
          </a:p>
        </p:txBody>
      </p:sp>
    </p:spTree>
    <p:extLst>
      <p:ext uri="{BB962C8B-B14F-4D97-AF65-F5344CB8AC3E}">
        <p14:creationId xmlns:p14="http://schemas.microsoft.com/office/powerpoint/2010/main" val="253428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Uveďte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druhy plýtvání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administrativních procesech včetně konkrétních příkladů.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Zástupný symbol pro obsah 3"/>
          <p:cNvSpPr txBox="1">
            <a:spLocks/>
          </p:cNvSpPr>
          <p:nvPr/>
        </p:nvSpPr>
        <p:spPr>
          <a:xfrm>
            <a:off x="1161843" y="1959761"/>
            <a:ext cx="7125112" cy="48982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cs-CZ" dirty="0" smtClean="0"/>
              <a:t>5. ZBYTEČNÉ POHYBY</a:t>
            </a:r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6. CHYBY A OPRAVY</a:t>
            </a:r>
          </a:p>
          <a:p>
            <a:pPr lvl="2"/>
            <a:r>
              <a:rPr lang="cs-CZ" dirty="0" smtClean="0"/>
              <a:t>chybně vytvořen= dokumenty díky zastaralým datům v zadání</a:t>
            </a:r>
          </a:p>
          <a:p>
            <a:pPr lvl="2"/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7. ČEKÁNÍ</a:t>
            </a:r>
          </a:p>
          <a:p>
            <a:pPr lvl="2"/>
            <a:r>
              <a:rPr lang="cs-CZ" sz="1200" dirty="0" smtClean="0"/>
              <a:t>pracovník </a:t>
            </a:r>
            <a:r>
              <a:rPr lang="cs-CZ" sz="1200" dirty="0"/>
              <a:t>musí čekat na dodání podkladů či rozhodnutí</a:t>
            </a:r>
          </a:p>
          <a:p>
            <a:pPr lvl="2"/>
            <a:r>
              <a:rPr lang="cs-CZ" sz="1200" dirty="0"/>
              <a:t>n</a:t>
            </a:r>
            <a:r>
              <a:rPr lang="cs-CZ" sz="1200" dirty="0" smtClean="0"/>
              <a:t>ebo </a:t>
            </a:r>
            <a:r>
              <a:rPr lang="cs-CZ" sz="1200" dirty="0"/>
              <a:t>když pouze pozoruje chod počítače, stroje </a:t>
            </a:r>
            <a:r>
              <a:rPr lang="cs-CZ" sz="1200" dirty="0" smtClean="0"/>
              <a:t>…</a:t>
            </a:r>
          </a:p>
          <a:p>
            <a:pPr lvl="2"/>
            <a:endParaRPr lang="cs-CZ" sz="1200" dirty="0" smtClean="0"/>
          </a:p>
          <a:p>
            <a:pPr marL="457200" lvl="1" indent="0">
              <a:buNone/>
            </a:pPr>
            <a:r>
              <a:rPr lang="cs-CZ" dirty="0" smtClean="0"/>
              <a:t>8. NEVYUŽITÍ ZNALOSTÍ</a:t>
            </a:r>
          </a:p>
          <a:p>
            <a:pPr lvl="2"/>
            <a:r>
              <a:rPr lang="cs-CZ" dirty="0" smtClean="0"/>
              <a:t>není zajištěno dostatečné využití schopností pracovníků zaměstnavatelem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28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/>
          <a:lstStyle/>
          <a:p>
            <a:r>
              <a:rPr lang="cs-CZ" dirty="0" smtClean="0"/>
              <a:t>z japonštiny </a:t>
            </a:r>
          </a:p>
          <a:p>
            <a:pPr lvl="1"/>
            <a:r>
              <a:rPr lang="cs-CZ" dirty="0" smtClean="0"/>
              <a:t>„zlepšení“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ve 2. světové válce </a:t>
            </a:r>
          </a:p>
          <a:p>
            <a:pPr lvl="1"/>
            <a:r>
              <a:rPr lang="cs-CZ" dirty="0" smtClean="0"/>
              <a:t>poprvé v japonských firmách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tvrzení</a:t>
            </a:r>
          </a:p>
          <a:p>
            <a:pPr lvl="1"/>
            <a:r>
              <a:rPr lang="cs-CZ" dirty="0" smtClean="0"/>
              <a:t>pokud se staráte o kvalitu, zisk se dostaví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systém zahrnující </a:t>
            </a:r>
          </a:p>
          <a:p>
            <a:pPr lvl="1"/>
            <a:r>
              <a:rPr lang="cs-CZ" dirty="0" smtClean="0"/>
              <a:t>veškeré aspekty řízení</a:t>
            </a:r>
          </a:p>
          <a:p>
            <a:pPr lvl="1"/>
            <a:r>
              <a:rPr lang="cs-CZ" dirty="0" smtClean="0"/>
              <a:t>dělníky i manažery</a:t>
            </a:r>
          </a:p>
          <a:p>
            <a:pPr lvl="2"/>
            <a:r>
              <a:rPr lang="cs-CZ" dirty="0" smtClean="0"/>
              <a:t>zlepšování v osobním, sociálním a pracovním životě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ek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268760"/>
            <a:ext cx="511256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7817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HLAVNÍ ÚČEL FILOZOFIE KAIZEN</a:t>
            </a:r>
          </a:p>
          <a:p>
            <a:endParaRPr lang="cs-CZ" dirty="0" smtClean="0"/>
          </a:p>
          <a:p>
            <a:pPr lvl="1"/>
            <a:r>
              <a:rPr lang="cs-CZ" dirty="0"/>
              <a:t>absolutní kontrola - řízení </a:t>
            </a:r>
            <a:r>
              <a:rPr lang="cs-CZ" dirty="0" smtClean="0"/>
              <a:t>kvality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výrobní systém "právě včas"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/>
              <a:t>výrobní systém společnosti Toyota</a:t>
            </a:r>
            <a:r>
              <a:rPr lang="cs-CZ" dirty="0" smtClean="0"/>
              <a:t>)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absolutní údržba výrobních </a:t>
            </a:r>
            <a:r>
              <a:rPr lang="cs-CZ" dirty="0" smtClean="0"/>
              <a:t>prostředků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realizace </a:t>
            </a:r>
            <a:r>
              <a:rPr lang="cs-CZ" dirty="0" smtClean="0"/>
              <a:t>politiky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systém zlepšovacích </a:t>
            </a:r>
            <a:r>
              <a:rPr lang="cs-CZ" dirty="0" smtClean="0"/>
              <a:t>návrhů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činnost kroužků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907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/>
          <a:lstStyle/>
          <a:p>
            <a:r>
              <a:rPr lang="cs-CZ" dirty="0"/>
              <a:t>PĚT ZÁKLADNÍCH ELEMENTŮ </a:t>
            </a:r>
            <a:r>
              <a:rPr lang="cs-CZ" dirty="0" smtClean="0"/>
              <a:t>KAIZENU</a:t>
            </a:r>
          </a:p>
          <a:p>
            <a:endParaRPr lang="cs-CZ" dirty="0"/>
          </a:p>
          <a:p>
            <a:pPr marL="800100" lvl="1" indent="-342900">
              <a:buFont typeface="+mj-lt"/>
              <a:buAutoNum type="arabicParenR"/>
            </a:pPr>
            <a:r>
              <a:rPr lang="cs-CZ" dirty="0"/>
              <a:t>týmová </a:t>
            </a:r>
            <a:r>
              <a:rPr lang="cs-CZ" dirty="0" smtClean="0"/>
              <a:t>práce</a:t>
            </a:r>
          </a:p>
          <a:p>
            <a:pPr marL="800100" lvl="1" indent="-342900">
              <a:buFont typeface="+mj-lt"/>
              <a:buAutoNum type="arabicParenR"/>
            </a:pPr>
            <a:endParaRPr lang="cs-CZ" dirty="0"/>
          </a:p>
          <a:p>
            <a:pPr marL="800100" lvl="1" indent="-342900">
              <a:buFont typeface="+mj-lt"/>
              <a:buAutoNum type="arabicParenR"/>
            </a:pPr>
            <a:r>
              <a:rPr lang="cs-CZ" dirty="0"/>
              <a:t>osobní </a:t>
            </a:r>
            <a:r>
              <a:rPr lang="cs-CZ" dirty="0" smtClean="0"/>
              <a:t>disciplína</a:t>
            </a:r>
          </a:p>
          <a:p>
            <a:pPr marL="800100" lvl="1" indent="-342900">
              <a:buFont typeface="+mj-lt"/>
              <a:buAutoNum type="arabicParenR"/>
            </a:pPr>
            <a:endParaRPr lang="cs-CZ" dirty="0"/>
          </a:p>
          <a:p>
            <a:pPr marL="800100" lvl="1" indent="-342900">
              <a:buFont typeface="+mj-lt"/>
              <a:buAutoNum type="arabicParenR"/>
            </a:pPr>
            <a:r>
              <a:rPr lang="cs-CZ" dirty="0"/>
              <a:t>vysoká </a:t>
            </a:r>
            <a:r>
              <a:rPr lang="cs-CZ" dirty="0" smtClean="0"/>
              <a:t>morálka</a:t>
            </a:r>
          </a:p>
          <a:p>
            <a:pPr marL="800100" lvl="1" indent="-342900">
              <a:buFont typeface="+mj-lt"/>
              <a:buAutoNum type="arabicParenR"/>
            </a:pPr>
            <a:endParaRPr lang="cs-CZ" dirty="0"/>
          </a:p>
          <a:p>
            <a:pPr marL="800100" lvl="1" indent="-342900">
              <a:buFont typeface="+mj-lt"/>
              <a:buAutoNum type="arabicParenR"/>
            </a:pPr>
            <a:r>
              <a:rPr lang="cs-CZ" dirty="0"/>
              <a:t>kroužky </a:t>
            </a:r>
            <a:r>
              <a:rPr lang="cs-CZ" dirty="0" smtClean="0"/>
              <a:t>kvality</a:t>
            </a:r>
          </a:p>
          <a:p>
            <a:pPr marL="800100" lvl="1" indent="-342900">
              <a:buFont typeface="+mj-lt"/>
              <a:buAutoNum type="arabicParenR"/>
            </a:pPr>
            <a:endParaRPr lang="cs-CZ" dirty="0"/>
          </a:p>
          <a:p>
            <a:pPr marL="800100" lvl="1" indent="-342900">
              <a:buFont typeface="+mj-lt"/>
              <a:buAutoNum type="arabicParenR"/>
            </a:pPr>
            <a:r>
              <a:rPr lang="cs-CZ" dirty="0"/>
              <a:t>zlepšovací návrhy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878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dirty="0"/>
              <a:t>MUDA</a:t>
            </a:r>
          </a:p>
          <a:p>
            <a:pPr lvl="1"/>
            <a:r>
              <a:rPr lang="cs-CZ" dirty="0" smtClean="0"/>
              <a:t>= plýtvání</a:t>
            </a:r>
            <a:endParaRPr lang="cs-CZ" dirty="0"/>
          </a:p>
          <a:p>
            <a:pPr lvl="1"/>
            <a:r>
              <a:rPr lang="cs-CZ" dirty="0" smtClean="0"/>
              <a:t>identifikace </a:t>
            </a:r>
            <a:r>
              <a:rPr lang="cs-CZ" dirty="0"/>
              <a:t>ztráty ve výrobním </a:t>
            </a:r>
            <a:r>
              <a:rPr lang="cs-CZ" dirty="0" smtClean="0"/>
              <a:t>procesu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SEDM </a:t>
            </a:r>
            <a:r>
              <a:rPr lang="cs-CZ" dirty="0"/>
              <a:t>ZÁKLADNÍCH MUDA </a:t>
            </a:r>
            <a:r>
              <a:rPr lang="cs-CZ" dirty="0" smtClean="0"/>
              <a:t>VE </a:t>
            </a:r>
            <a:r>
              <a:rPr lang="cs-CZ" dirty="0"/>
              <a:t>VÝROBNÍM PROCESU</a:t>
            </a:r>
          </a:p>
          <a:p>
            <a:pPr lvl="0">
              <a:buFont typeface="+mj-lt"/>
              <a:buAutoNum type="arabicParenR"/>
            </a:pPr>
            <a:r>
              <a:rPr lang="cs-CZ" dirty="0"/>
              <a:t>čekání</a:t>
            </a:r>
          </a:p>
          <a:p>
            <a:pPr lvl="0">
              <a:buFont typeface="+mj-lt"/>
              <a:buAutoNum type="arabicParenR"/>
            </a:pPr>
            <a:r>
              <a:rPr lang="cs-CZ" dirty="0"/>
              <a:t>zásoby</a:t>
            </a:r>
          </a:p>
          <a:p>
            <a:pPr lvl="0">
              <a:buFont typeface="+mj-lt"/>
              <a:buAutoNum type="arabicParenR"/>
            </a:pPr>
            <a:r>
              <a:rPr lang="cs-CZ" dirty="0"/>
              <a:t>transport</a:t>
            </a:r>
          </a:p>
          <a:p>
            <a:pPr lvl="0">
              <a:buFont typeface="+mj-lt"/>
              <a:buAutoNum type="arabicParenR"/>
            </a:pPr>
            <a:r>
              <a:rPr lang="cs-CZ" dirty="0"/>
              <a:t>zmetky</a:t>
            </a:r>
          </a:p>
          <a:p>
            <a:pPr lvl="0">
              <a:buFont typeface="+mj-lt"/>
              <a:buAutoNum type="arabicParenR"/>
            </a:pPr>
            <a:r>
              <a:rPr lang="cs-CZ" dirty="0"/>
              <a:t>chyby ve výrobě</a:t>
            </a:r>
          </a:p>
          <a:p>
            <a:pPr lvl="0">
              <a:buFont typeface="+mj-lt"/>
              <a:buAutoNum type="arabicParenR"/>
            </a:pPr>
            <a:r>
              <a:rPr lang="cs-CZ" dirty="0"/>
              <a:t>nadprodukce</a:t>
            </a:r>
          </a:p>
          <a:p>
            <a:pPr lvl="0">
              <a:buFont typeface="+mj-lt"/>
              <a:buAutoNum type="arabicParenR"/>
            </a:pPr>
            <a:r>
              <a:rPr lang="cs-CZ" dirty="0"/>
              <a:t>zbytečné </a:t>
            </a:r>
            <a:r>
              <a:rPr lang="cs-CZ" dirty="0" smtClean="0"/>
              <a:t>pohyby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006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1837663"/>
          </a:xfrm>
        </p:spPr>
        <p:txBody>
          <a:bodyPr>
            <a:normAutofit/>
          </a:bodyPr>
          <a:lstStyle/>
          <a:p>
            <a:r>
              <a:rPr lang="cs-CZ" dirty="0" smtClean="0"/>
              <a:t>ve výrobním procesu MUDA</a:t>
            </a:r>
          </a:p>
          <a:p>
            <a:pPr lvl="1"/>
            <a:r>
              <a:rPr lang="cs-CZ" dirty="0" smtClean="0"/>
              <a:t>	možné snížit náklady, což umožní zvýšit zisk</a:t>
            </a:r>
          </a:p>
          <a:p>
            <a:endParaRPr lang="cs-CZ" dirty="0"/>
          </a:p>
        </p:txBody>
      </p:sp>
      <p:pic>
        <p:nvPicPr>
          <p:cNvPr id="4" name="obrázek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229608"/>
            <a:ext cx="6624736" cy="322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190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Uveďte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zásady uplatňované v rámci strategie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každému zlepšení 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otevřeno </a:t>
            </a:r>
            <a:r>
              <a:rPr lang="cs-CZ" dirty="0"/>
              <a:t>pro </a:t>
            </a:r>
            <a:r>
              <a:rPr lang="cs-CZ" dirty="0" smtClean="0"/>
              <a:t>každého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analyzováno </a:t>
            </a:r>
            <a:r>
              <a:rPr lang="cs-CZ" dirty="0"/>
              <a:t>s </a:t>
            </a:r>
            <a:r>
              <a:rPr lang="cs-CZ" dirty="0" smtClean="0"/>
              <a:t>ohledem</a:t>
            </a:r>
          </a:p>
          <a:p>
            <a:pPr lvl="1"/>
            <a:r>
              <a:rPr lang="cs-CZ" dirty="0" smtClean="0"/>
              <a:t>na </a:t>
            </a:r>
            <a:r>
              <a:rPr lang="cs-CZ" dirty="0"/>
              <a:t>exis­tující stav </a:t>
            </a:r>
            <a:endParaRPr lang="cs-CZ" dirty="0" smtClean="0"/>
          </a:p>
          <a:p>
            <a:pPr lvl="1"/>
            <a:r>
              <a:rPr lang="cs-CZ" dirty="0" smtClean="0"/>
              <a:t>na </a:t>
            </a:r>
            <a:r>
              <a:rPr lang="cs-CZ" dirty="0"/>
              <a:t>možné pozitivní nebo negativní </a:t>
            </a:r>
            <a:r>
              <a:rPr lang="cs-CZ" dirty="0" smtClean="0"/>
              <a:t>vlivy</a:t>
            </a:r>
          </a:p>
          <a:p>
            <a:pPr lvl="1"/>
            <a:endParaRPr lang="cs-CZ" dirty="0"/>
          </a:p>
          <a:p>
            <a:pPr lvl="0"/>
            <a:r>
              <a:rPr lang="cs-CZ" dirty="0" smtClean="0"/>
              <a:t>50 </a:t>
            </a:r>
            <a:r>
              <a:rPr lang="cs-CZ" dirty="0"/>
              <a:t>% práce dobrého </a:t>
            </a:r>
            <a:r>
              <a:rPr lang="cs-CZ" dirty="0" smtClean="0"/>
              <a:t>manažera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dva </a:t>
            </a:r>
            <a:r>
              <a:rPr lang="cs-CZ" dirty="0"/>
              <a:t>hlavní úkoly </a:t>
            </a:r>
            <a:endParaRPr lang="cs-CZ" dirty="0" smtClean="0"/>
          </a:p>
          <a:p>
            <a:pPr lvl="1"/>
            <a:r>
              <a:rPr lang="cs-CZ" dirty="0" smtClean="0"/>
              <a:t>vytvoření </a:t>
            </a:r>
            <a:r>
              <a:rPr lang="cs-CZ" dirty="0"/>
              <a:t>a udržování standardů </a:t>
            </a:r>
          </a:p>
          <a:p>
            <a:pPr lvl="1"/>
            <a:r>
              <a:rPr lang="cs-CZ" dirty="0" smtClean="0"/>
              <a:t>a </a:t>
            </a:r>
            <a:r>
              <a:rPr lang="cs-CZ" dirty="0"/>
              <a:t>jejich </a:t>
            </a:r>
            <a:r>
              <a:rPr lang="cs-CZ" dirty="0" smtClean="0"/>
              <a:t>zlepšo­vání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2060848"/>
            <a:ext cx="102797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K čemu slouží SWOT analýza? Uveďte konkrétní příklad vytvoření SWOT analýzy.</a:t>
            </a:r>
          </a:p>
          <a:p>
            <a:endParaRPr lang="cs-CZ" sz="1600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Uveďte druhy plýtvání v administrativních procesech včetně konkrétních příkladů.</a:t>
            </a:r>
          </a:p>
          <a:p>
            <a:endParaRPr lang="cs-CZ" sz="1600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Co to je </a:t>
            </a:r>
            <a:r>
              <a:rPr lang="cs-CZ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endParaRPr lang="cs-CZ" sz="1600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Uveďte základní zásady uplatňované v rámci strategie </a:t>
            </a:r>
            <a:r>
              <a:rPr lang="cs-CZ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cs-CZ" sz="1600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 Proveďte srovnání zásad </a:t>
            </a:r>
            <a:r>
              <a:rPr lang="cs-CZ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inovací.</a:t>
            </a:r>
          </a:p>
          <a:p>
            <a:endParaRPr lang="cs-CZ" sz="1600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12. Popište základní principy agilního projektového řízení. Co to je </a:t>
            </a:r>
            <a:r>
              <a:rPr lang="cs-CZ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Scrum</a:t>
            </a:r>
            <a:r>
              <a:rPr lang="cs-CZ" sz="16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cs-CZ" sz="16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OTÁZKY 7 - 12</a:t>
            </a:r>
            <a:endParaRPr lang="cs-CZ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1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Uveďte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zásady uplatňované v rámci strategie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vyzdvihování </a:t>
            </a:r>
            <a:r>
              <a:rPr lang="cs-CZ" dirty="0"/>
              <a:t>úlohy pracovního </a:t>
            </a:r>
            <a:r>
              <a:rPr lang="cs-CZ" dirty="0" smtClean="0"/>
              <a:t>týmu</a:t>
            </a:r>
            <a:endParaRPr lang="cs-CZ" dirty="0" smtClean="0"/>
          </a:p>
          <a:p>
            <a:pPr lvl="0"/>
            <a:endParaRPr lang="cs-CZ" dirty="0"/>
          </a:p>
          <a:p>
            <a:pPr lvl="0"/>
            <a:r>
              <a:rPr lang="cs-CZ" dirty="0" smtClean="0"/>
              <a:t>řešení pomocí </a:t>
            </a:r>
            <a:r>
              <a:rPr lang="cs-CZ" dirty="0"/>
              <a:t>pracovních schůzek </a:t>
            </a:r>
            <a:r>
              <a:rPr lang="cs-CZ" dirty="0" smtClean="0"/>
              <a:t>týmu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motivace </a:t>
            </a:r>
            <a:r>
              <a:rPr lang="cs-CZ" dirty="0"/>
              <a:t>pracovníků </a:t>
            </a:r>
            <a:endParaRPr lang="cs-CZ" dirty="0" smtClean="0"/>
          </a:p>
          <a:p>
            <a:pPr lvl="1"/>
            <a:r>
              <a:rPr lang="cs-CZ" dirty="0" smtClean="0"/>
              <a:t>spoluúčast </a:t>
            </a:r>
            <a:r>
              <a:rPr lang="cs-CZ" dirty="0"/>
              <a:t>na </a:t>
            </a:r>
            <a:r>
              <a:rPr lang="cs-CZ" dirty="0" smtClean="0"/>
              <a:t>úspěchu</a:t>
            </a:r>
            <a:endParaRPr lang="cs-CZ" dirty="0"/>
          </a:p>
          <a:p>
            <a:pPr lvl="1"/>
            <a:r>
              <a:rPr lang="cs-CZ" dirty="0" smtClean="0"/>
              <a:t>materiální </a:t>
            </a:r>
            <a:r>
              <a:rPr lang="cs-CZ" dirty="0"/>
              <a:t>a finanční ohodnocení dobrých </a:t>
            </a:r>
            <a:r>
              <a:rPr lang="cs-CZ" dirty="0" smtClean="0"/>
              <a:t>řešení</a:t>
            </a:r>
          </a:p>
          <a:p>
            <a:pPr lvl="1"/>
            <a:endParaRPr lang="cs-CZ" dirty="0"/>
          </a:p>
          <a:p>
            <a:pPr lvl="0"/>
            <a:r>
              <a:rPr lang="cs-CZ" dirty="0"/>
              <a:t>p</a:t>
            </a:r>
            <a:r>
              <a:rPr lang="cs-CZ" dirty="0" smtClean="0"/>
              <a:t>odpora zlepšení</a:t>
            </a:r>
          </a:p>
          <a:p>
            <a:pPr lvl="1"/>
            <a:r>
              <a:rPr lang="cs-CZ" dirty="0" smtClean="0"/>
              <a:t>rychlé vyhodnocení </a:t>
            </a:r>
            <a:r>
              <a:rPr lang="cs-CZ" dirty="0"/>
              <a:t>a </a:t>
            </a:r>
            <a:r>
              <a:rPr lang="cs-CZ" dirty="0" smtClean="0"/>
              <a:t>realizace</a:t>
            </a:r>
          </a:p>
          <a:p>
            <a:pPr lvl="1"/>
            <a:r>
              <a:rPr lang="cs-CZ" dirty="0" smtClean="0"/>
              <a:t>nevyžadují </a:t>
            </a:r>
            <a:r>
              <a:rPr lang="cs-CZ" dirty="0"/>
              <a:t>vysoké </a:t>
            </a:r>
            <a:r>
              <a:rPr lang="cs-CZ" dirty="0" smtClean="0"/>
              <a:t>investice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489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Uveďte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zásady uplatňované v rámci strategie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v Německu</a:t>
            </a:r>
          </a:p>
          <a:p>
            <a:pPr lvl="1"/>
            <a:r>
              <a:rPr lang="cs-CZ" sz="1800" dirty="0" err="1" smtClean="0"/>
              <a:t>Kontinuierlicher</a:t>
            </a:r>
            <a:r>
              <a:rPr lang="cs-CZ" sz="1800" dirty="0" smtClean="0"/>
              <a:t> </a:t>
            </a:r>
            <a:r>
              <a:rPr lang="cs-CZ" sz="1800" dirty="0" err="1"/>
              <a:t>Verbesserungsprozess</a:t>
            </a:r>
            <a:r>
              <a:rPr lang="cs-CZ" sz="1800" dirty="0"/>
              <a:t> (KVP) </a:t>
            </a:r>
            <a:endParaRPr lang="cs-CZ" sz="1800" dirty="0" smtClean="0"/>
          </a:p>
          <a:p>
            <a:pPr lvl="1"/>
            <a:r>
              <a:rPr lang="cs-CZ" sz="1800" dirty="0" smtClean="0"/>
              <a:t>proces </a:t>
            </a:r>
            <a:r>
              <a:rPr lang="cs-CZ" sz="1800" dirty="0"/>
              <a:t>neustálého zlepšování </a:t>
            </a:r>
            <a:endParaRPr lang="cs-CZ" sz="1800" dirty="0" smtClean="0"/>
          </a:p>
          <a:p>
            <a:pPr lvl="1"/>
            <a:endParaRPr lang="cs-CZ" sz="1800" dirty="0"/>
          </a:p>
          <a:p>
            <a:r>
              <a:rPr lang="cs-CZ" dirty="0"/>
              <a:t>v USA </a:t>
            </a:r>
          </a:p>
          <a:p>
            <a:pPr lvl="1"/>
            <a:r>
              <a:rPr lang="cs-CZ" sz="1800" dirty="0"/>
              <a:t>CIP (</a:t>
            </a:r>
            <a:r>
              <a:rPr lang="cs-CZ" sz="1800" dirty="0" err="1"/>
              <a:t>Continuous</a:t>
            </a:r>
            <a:r>
              <a:rPr lang="cs-CZ" sz="1800" dirty="0"/>
              <a:t> </a:t>
            </a:r>
            <a:r>
              <a:rPr lang="cs-CZ" sz="1800" dirty="0" err="1"/>
              <a:t>Improvement</a:t>
            </a:r>
            <a:r>
              <a:rPr lang="cs-CZ" sz="1800" dirty="0"/>
              <a:t> </a:t>
            </a:r>
            <a:r>
              <a:rPr lang="cs-CZ" sz="1800" dirty="0" err="1"/>
              <a:t>Process</a:t>
            </a:r>
            <a:r>
              <a:rPr lang="cs-CZ" sz="1800" dirty="0"/>
              <a:t>) </a:t>
            </a:r>
          </a:p>
          <a:p>
            <a:pPr lvl="1"/>
            <a:r>
              <a:rPr lang="cs-CZ" sz="1800" dirty="0"/>
              <a:t>(</a:t>
            </a:r>
            <a:r>
              <a:rPr lang="cs-CZ" sz="1800" dirty="0" err="1"/>
              <a:t>Ongoing</a:t>
            </a:r>
            <a:r>
              <a:rPr lang="cs-CZ" sz="1800" dirty="0"/>
              <a:t> </a:t>
            </a:r>
            <a:r>
              <a:rPr lang="cs-CZ" sz="1800" dirty="0" err="1"/>
              <a:t>Improvement</a:t>
            </a:r>
            <a:r>
              <a:rPr lang="cs-CZ" sz="1800" dirty="0"/>
              <a:t> </a:t>
            </a:r>
            <a:r>
              <a:rPr lang="cs-CZ" sz="1800" dirty="0" err="1"/>
              <a:t>Process</a:t>
            </a:r>
            <a:r>
              <a:rPr lang="cs-CZ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6767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Proveďte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srovnání zásad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Kaizen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inovací.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319322"/>
              </p:ext>
            </p:extLst>
          </p:nvPr>
        </p:nvGraphicFramePr>
        <p:xfrm>
          <a:off x="827584" y="1628805"/>
          <a:ext cx="7344816" cy="4824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2408"/>
                <a:gridCol w="3672408"/>
              </a:tblGrid>
              <a:tr h="288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INOVACE</a:t>
                      </a:r>
                      <a:endParaRPr lang="cs-CZ" sz="1600" dirty="0">
                        <a:solidFill>
                          <a:srgbClr val="E36C0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KAIZEN</a:t>
                      </a:r>
                      <a:endParaRPr lang="cs-CZ" sz="1600" dirty="0">
                        <a:solidFill>
                          <a:srgbClr val="E36C0A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tvořivost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přizpůsobivost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individualita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týmová práce - systémový přístup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specializace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obecné zaměření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pozornost věnována velkým skokům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pozornost věnovaná detailům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zaměření na technologii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zaměření na lidi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informace: uzavřené, vlastněné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informace: otevřené, sdílené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zaměření na speciální funkce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vícefunkční zaměření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hledání nových technologií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založené na stávajících technologiích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hierarchie vedení + zaměstnanci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vícefunkční organizace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omezená zpětná vazba</a:t>
                      </a:r>
                      <a:endParaRPr lang="cs-CZ" sz="110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všem přístupná zpětná vazba</a:t>
                      </a:r>
                      <a:endParaRPr lang="cs-CZ" sz="1100" dirty="0">
                        <a:solidFill>
                          <a:srgbClr val="E36C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Popište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principy agilního projektového řízení.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Scrum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dirty="0"/>
              <a:t>AGILNÍ PROJEKTOVÉ ŘÍZENÍ </a:t>
            </a:r>
          </a:p>
          <a:p>
            <a:pPr lvl="1"/>
            <a:r>
              <a:rPr lang="cs-CZ" dirty="0" smtClean="0"/>
              <a:t>postupně </a:t>
            </a:r>
            <a:r>
              <a:rPr lang="cs-CZ" dirty="0"/>
              <a:t>po dílčích funkčních </a:t>
            </a:r>
            <a:r>
              <a:rPr lang="cs-CZ" dirty="0" smtClean="0"/>
              <a:t>celcích</a:t>
            </a:r>
          </a:p>
          <a:p>
            <a:pPr lvl="1"/>
            <a:r>
              <a:rPr lang="cs-CZ" dirty="0" smtClean="0"/>
              <a:t>včas </a:t>
            </a:r>
            <a:r>
              <a:rPr lang="cs-CZ" dirty="0"/>
              <a:t>odhalit případné problémy, reagovat na ně </a:t>
            </a:r>
            <a:endParaRPr lang="cs-CZ" dirty="0" smtClean="0"/>
          </a:p>
          <a:p>
            <a:pPr lvl="1"/>
            <a:r>
              <a:rPr lang="cs-CZ" dirty="0" smtClean="0"/>
              <a:t>případně včas </a:t>
            </a:r>
            <a:r>
              <a:rPr lang="cs-CZ" dirty="0"/>
              <a:t>zastavit či přehodnotit projekt jako </a:t>
            </a:r>
            <a:r>
              <a:rPr lang="cs-CZ" dirty="0" smtClean="0"/>
              <a:t>takový</a:t>
            </a:r>
          </a:p>
          <a:p>
            <a:pPr lvl="1"/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říklady využití: </a:t>
            </a:r>
            <a:endParaRPr lang="cs-CZ" dirty="0"/>
          </a:p>
          <a:p>
            <a:pPr lvl="1"/>
            <a:r>
              <a:rPr lang="cs-CZ" dirty="0"/>
              <a:t>řízení marketingových projektů </a:t>
            </a:r>
          </a:p>
          <a:p>
            <a:pPr lvl="1"/>
            <a:r>
              <a:rPr lang="cs-CZ" dirty="0"/>
              <a:t>uvádění nových produktů na trh </a:t>
            </a:r>
          </a:p>
          <a:p>
            <a:pPr lvl="1"/>
            <a:r>
              <a:rPr lang="cs-CZ" dirty="0"/>
              <a:t>řízení regionální či nadnárodní </a:t>
            </a:r>
            <a:r>
              <a:rPr lang="cs-CZ" dirty="0" smtClean="0"/>
              <a:t>expanze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Popište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principy agilního projektového řízení.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Scrum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dirty="0"/>
              <a:t>AGILNÍ PROJEKTOVÉ ŘÍZENÍ </a:t>
            </a:r>
            <a:endParaRPr lang="cs-CZ" dirty="0" smtClean="0"/>
          </a:p>
          <a:p>
            <a:pPr marL="742950" lvl="2" indent="-342900"/>
            <a:r>
              <a:rPr lang="cs-CZ" sz="1600" dirty="0"/>
              <a:t>synonymem metoda řízení projektů </a:t>
            </a:r>
            <a:r>
              <a:rPr lang="cs-CZ" sz="1600" dirty="0" err="1"/>
              <a:t>Scrum</a:t>
            </a:r>
            <a:endParaRPr lang="cs-CZ" sz="1600" dirty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SCRUM</a:t>
            </a:r>
            <a:r>
              <a:rPr lang="cs-CZ" b="1" dirty="0" smtClean="0"/>
              <a:t> </a:t>
            </a:r>
            <a:endParaRPr lang="cs-CZ" b="1" dirty="0"/>
          </a:p>
          <a:p>
            <a:pPr lvl="1"/>
            <a:r>
              <a:rPr lang="cs-CZ" dirty="0" smtClean="0"/>
              <a:t>zkráceninou </a:t>
            </a:r>
            <a:r>
              <a:rPr lang="cs-CZ" dirty="0"/>
              <a:t>z ragbyového pojmu skrumáž </a:t>
            </a:r>
            <a:endParaRPr lang="cs-CZ" dirty="0" smtClean="0"/>
          </a:p>
          <a:p>
            <a:pPr lvl="1"/>
            <a:r>
              <a:rPr lang="cs-CZ" dirty="0" smtClean="0"/>
              <a:t>proces </a:t>
            </a:r>
            <a:r>
              <a:rPr lang="cs-CZ" dirty="0"/>
              <a:t>znovu zahájení hry po jejím přerušení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95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Popište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principy agilního projektového řízení.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Scrum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dirty="0" smtClean="0"/>
              <a:t>Agilní </a:t>
            </a:r>
            <a:r>
              <a:rPr lang="cs-CZ" dirty="0"/>
              <a:t>projektové řízení podle metodiky </a:t>
            </a:r>
            <a:r>
              <a:rPr lang="cs-CZ" dirty="0" err="1"/>
              <a:t>Scrum</a:t>
            </a:r>
            <a:r>
              <a:rPr lang="cs-CZ" dirty="0"/>
              <a:t> : </a:t>
            </a:r>
          </a:p>
          <a:p>
            <a:pPr lvl="1"/>
            <a:r>
              <a:rPr lang="cs-CZ" b="1" dirty="0" err="1" smtClean="0"/>
              <a:t>Product</a:t>
            </a:r>
            <a:r>
              <a:rPr lang="cs-CZ" b="1" dirty="0" smtClean="0"/>
              <a:t> </a:t>
            </a:r>
            <a:r>
              <a:rPr lang="cs-CZ" b="1" dirty="0" err="1" smtClean="0"/>
              <a:t>Backlog</a:t>
            </a:r>
            <a:endParaRPr lang="cs-CZ" b="1" dirty="0" smtClean="0"/>
          </a:p>
          <a:p>
            <a:pPr lvl="2"/>
            <a:r>
              <a:rPr lang="cs-CZ" dirty="0" smtClean="0"/>
              <a:t>„</a:t>
            </a:r>
            <a:r>
              <a:rPr lang="cs-CZ" b="1" dirty="0" err="1" smtClean="0"/>
              <a:t>wishlist</a:t>
            </a:r>
            <a:r>
              <a:rPr lang="cs-CZ" dirty="0" smtClean="0"/>
              <a:t>“</a:t>
            </a:r>
          </a:p>
          <a:p>
            <a:pPr lvl="2"/>
            <a:r>
              <a:rPr lang="cs-CZ" dirty="0" smtClean="0"/>
              <a:t>seznam </a:t>
            </a:r>
            <a:r>
              <a:rPr lang="cs-CZ" dirty="0"/>
              <a:t>všeho, co by v ideálním případě měl nový produkt, obsahovat a </a:t>
            </a:r>
            <a:r>
              <a:rPr lang="cs-CZ" dirty="0" smtClean="0"/>
              <a:t>umět</a:t>
            </a:r>
            <a:endParaRPr lang="cs-CZ" dirty="0"/>
          </a:p>
          <a:p>
            <a:pPr lvl="1"/>
            <a:r>
              <a:rPr lang="cs-CZ" b="1" dirty="0" err="1" smtClean="0"/>
              <a:t>Release</a:t>
            </a:r>
            <a:r>
              <a:rPr lang="cs-CZ" b="1" dirty="0" smtClean="0"/>
              <a:t> </a:t>
            </a:r>
            <a:r>
              <a:rPr lang="cs-CZ" b="1" dirty="0" err="1"/>
              <a:t>Backlogu</a:t>
            </a:r>
            <a:r>
              <a:rPr lang="cs-CZ" b="1" dirty="0"/>
              <a:t> </a:t>
            </a:r>
            <a:endParaRPr lang="cs-CZ" dirty="0"/>
          </a:p>
          <a:p>
            <a:pPr lvl="1"/>
            <a:r>
              <a:rPr lang="cs-CZ" b="1" dirty="0" smtClean="0"/>
              <a:t>Sprint </a:t>
            </a:r>
            <a:r>
              <a:rPr lang="cs-CZ" b="1" dirty="0" err="1"/>
              <a:t>Backlog</a:t>
            </a:r>
            <a:endParaRPr lang="cs-CZ" dirty="0"/>
          </a:p>
          <a:p>
            <a:pPr lvl="2"/>
            <a:r>
              <a:rPr lang="cs-CZ" dirty="0"/>
              <a:t>stanoven vlastní </a:t>
            </a:r>
            <a:r>
              <a:rPr lang="cs-CZ" dirty="0" smtClean="0"/>
              <a:t>cíl</a:t>
            </a:r>
          </a:p>
          <a:p>
            <a:pPr lvl="2"/>
            <a:r>
              <a:rPr lang="cs-CZ" dirty="0" smtClean="0"/>
              <a:t>dílčí </a:t>
            </a:r>
            <a:r>
              <a:rPr lang="cs-CZ" dirty="0"/>
              <a:t>funkční </a:t>
            </a:r>
            <a:r>
              <a:rPr lang="cs-CZ" dirty="0" smtClean="0"/>
              <a:t>celek</a:t>
            </a:r>
            <a:endParaRPr lang="cs-CZ" dirty="0"/>
          </a:p>
          <a:p>
            <a:pPr lvl="2"/>
            <a:r>
              <a:rPr lang="cs-CZ" dirty="0" smtClean="0"/>
              <a:t>7 </a:t>
            </a:r>
            <a:r>
              <a:rPr lang="cs-CZ" dirty="0"/>
              <a:t>až 30 dní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78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Popište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principy agilního projektového řízení.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Scrum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osa </a:t>
            </a:r>
            <a:r>
              <a:rPr lang="cs-CZ" dirty="0"/>
              <a:t>x zobrazuje celkový počet dní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zbývajících </a:t>
            </a:r>
            <a:r>
              <a:rPr lang="cs-CZ" dirty="0"/>
              <a:t>do konce Sprintu </a:t>
            </a:r>
          </a:p>
          <a:p>
            <a:r>
              <a:rPr lang="cs-CZ" dirty="0"/>
              <a:t>osa y ukazuje celkový počet </a:t>
            </a:r>
            <a:r>
              <a:rPr lang="cs-CZ" dirty="0" smtClean="0"/>
              <a:t>člověkohodin </a:t>
            </a:r>
            <a:br>
              <a:rPr lang="cs-CZ" dirty="0" smtClean="0"/>
            </a:br>
            <a:r>
              <a:rPr lang="cs-CZ" dirty="0" smtClean="0"/>
              <a:t>zbývajících </a:t>
            </a:r>
            <a:r>
              <a:rPr lang="cs-CZ" dirty="0"/>
              <a:t>do splnění všech úkolů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5" name="Obrázek 4" descr="https://upload.wikimedia.org/wikipedia/commons/0/05/SampleBurndownChar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5763895" cy="31483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32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Popište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principy agilního projektového řízení.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Scrum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2" y="1807361"/>
            <a:ext cx="7522997" cy="5050639"/>
          </a:xfrm>
        </p:spPr>
        <p:txBody>
          <a:bodyPr>
            <a:normAutofit/>
          </a:bodyPr>
          <a:lstStyle/>
          <a:p>
            <a:r>
              <a:rPr lang="cs-CZ" dirty="0"/>
              <a:t>SCRUM MEETINGY </a:t>
            </a:r>
            <a:endParaRPr lang="cs-CZ" dirty="0" smtClean="0"/>
          </a:p>
          <a:p>
            <a:endParaRPr lang="cs-CZ" b="1" dirty="0"/>
          </a:p>
          <a:p>
            <a:r>
              <a:rPr lang="cs-CZ" dirty="0" smtClean="0"/>
              <a:t>Tři </a:t>
            </a:r>
            <a:r>
              <a:rPr lang="cs-CZ" dirty="0"/>
              <a:t>hlavní úkoly</a:t>
            </a:r>
            <a:r>
              <a:rPr lang="cs-CZ" dirty="0" smtClean="0"/>
              <a:t>:</a:t>
            </a:r>
            <a:endParaRPr lang="cs-CZ" dirty="0"/>
          </a:p>
          <a:p>
            <a:pPr marL="800100" lvl="1" indent="-342900">
              <a:buFont typeface="+mj-lt"/>
              <a:buAutoNum type="arabicParenR"/>
            </a:pPr>
            <a:r>
              <a:rPr lang="cs-CZ" dirty="0"/>
              <a:t>včas rozpoznat začínající problémy </a:t>
            </a:r>
          </a:p>
          <a:p>
            <a:pPr marL="800100" lvl="1" indent="-342900">
              <a:buFont typeface="+mj-lt"/>
              <a:buAutoNum type="arabicParenR"/>
            </a:pPr>
            <a:r>
              <a:rPr lang="cs-CZ" dirty="0"/>
              <a:t>ověřit si pochopení přidělených úkolů u jednotlivých členů týmu </a:t>
            </a:r>
          </a:p>
          <a:p>
            <a:pPr marL="800100" lvl="1" indent="-342900">
              <a:buFont typeface="+mj-lt"/>
              <a:buAutoNum type="arabicParenR"/>
            </a:pPr>
            <a:r>
              <a:rPr lang="cs-CZ" dirty="0"/>
              <a:t>zlepšit osobní nasazení jednotlivých členů týmu v jim přidělených úkolech 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67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Popište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principy agilního projektového řízení.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Scrum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2" y="1807361"/>
            <a:ext cx="7522997" cy="5050639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První meeting </a:t>
            </a:r>
            <a:endParaRPr lang="cs-CZ" dirty="0" smtClean="0"/>
          </a:p>
          <a:p>
            <a:pPr lvl="1"/>
            <a:r>
              <a:rPr lang="cs-CZ" b="1" dirty="0" smtClean="0"/>
              <a:t>SPRINT </a:t>
            </a:r>
            <a:r>
              <a:rPr lang="cs-CZ" b="1" dirty="0"/>
              <a:t>PLANNING </a:t>
            </a:r>
            <a:r>
              <a:rPr lang="cs-CZ" b="1" dirty="0" smtClean="0"/>
              <a:t>MEETING</a:t>
            </a:r>
          </a:p>
          <a:p>
            <a:pPr lvl="1"/>
            <a:r>
              <a:rPr lang="cs-CZ" dirty="0" smtClean="0"/>
              <a:t>rozpad </a:t>
            </a:r>
            <a:r>
              <a:rPr lang="cs-CZ" b="1" dirty="0" err="1"/>
              <a:t>Release</a:t>
            </a:r>
            <a:r>
              <a:rPr lang="cs-CZ" b="1" dirty="0"/>
              <a:t> </a:t>
            </a:r>
            <a:r>
              <a:rPr lang="cs-CZ" b="1" dirty="0" err="1"/>
              <a:t>Backlogu</a:t>
            </a:r>
            <a:r>
              <a:rPr lang="cs-CZ" b="1" dirty="0"/>
              <a:t> </a:t>
            </a:r>
            <a:r>
              <a:rPr lang="cs-CZ" dirty="0"/>
              <a:t>na jednotlivé úkoly </a:t>
            </a:r>
            <a:endParaRPr lang="cs-CZ" dirty="0" smtClean="0"/>
          </a:p>
          <a:p>
            <a:pPr lvl="1"/>
            <a:r>
              <a:rPr lang="cs-CZ" dirty="0" smtClean="0"/>
              <a:t>trvat </a:t>
            </a:r>
            <a:r>
              <a:rPr lang="cs-CZ" dirty="0"/>
              <a:t>maximálně osm </a:t>
            </a:r>
            <a:r>
              <a:rPr lang="cs-CZ" dirty="0" smtClean="0"/>
              <a:t>hodin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b="1" dirty="0" smtClean="0"/>
              <a:t>DAILY SCRUM</a:t>
            </a:r>
          </a:p>
          <a:p>
            <a:pPr lvl="1"/>
            <a:r>
              <a:rPr lang="cs-CZ" dirty="0" smtClean="0"/>
              <a:t>na </a:t>
            </a:r>
            <a:r>
              <a:rPr lang="cs-CZ" dirty="0"/>
              <a:t>začátku každého </a:t>
            </a:r>
            <a:r>
              <a:rPr lang="cs-CZ" dirty="0" smtClean="0"/>
              <a:t>dne</a:t>
            </a:r>
          </a:p>
          <a:p>
            <a:pPr lvl="1"/>
            <a:r>
              <a:rPr lang="cs-CZ" dirty="0" smtClean="0"/>
              <a:t>trvá </a:t>
            </a:r>
            <a:r>
              <a:rPr lang="cs-CZ" dirty="0"/>
              <a:t>15 </a:t>
            </a:r>
            <a:r>
              <a:rPr lang="cs-CZ" dirty="0" smtClean="0"/>
              <a:t>minut</a:t>
            </a:r>
          </a:p>
          <a:p>
            <a:pPr lvl="1"/>
            <a:r>
              <a:rPr lang="cs-CZ" dirty="0" smtClean="0"/>
              <a:t>každý </a:t>
            </a:r>
            <a:r>
              <a:rPr lang="cs-CZ" dirty="0"/>
              <a:t>člen týmu stručně </a:t>
            </a:r>
            <a:r>
              <a:rPr lang="cs-CZ" dirty="0" smtClean="0"/>
              <a:t>představí</a:t>
            </a:r>
          </a:p>
          <a:p>
            <a:pPr lvl="2"/>
            <a:r>
              <a:rPr lang="cs-CZ" dirty="0" smtClean="0"/>
              <a:t>co </a:t>
            </a:r>
            <a:r>
              <a:rPr lang="cs-CZ" dirty="0"/>
              <a:t>dělal </a:t>
            </a:r>
            <a:r>
              <a:rPr lang="cs-CZ" dirty="0" smtClean="0"/>
              <a:t>včera</a:t>
            </a:r>
          </a:p>
          <a:p>
            <a:pPr lvl="2"/>
            <a:r>
              <a:rPr lang="cs-CZ" dirty="0" smtClean="0"/>
              <a:t>co </a:t>
            </a:r>
            <a:r>
              <a:rPr lang="cs-CZ" dirty="0"/>
              <a:t>bude dělat </a:t>
            </a:r>
            <a:r>
              <a:rPr lang="cs-CZ" dirty="0" smtClean="0"/>
              <a:t>dnes</a:t>
            </a:r>
          </a:p>
          <a:p>
            <a:pPr lvl="2"/>
            <a:r>
              <a:rPr lang="cs-CZ" dirty="0" smtClean="0"/>
              <a:t>zda </a:t>
            </a:r>
            <a:r>
              <a:rPr lang="cs-CZ" dirty="0"/>
              <a:t>se nevyskytly nějaké </a:t>
            </a:r>
            <a:r>
              <a:rPr lang="cs-CZ" dirty="0" smtClean="0"/>
              <a:t>problémy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747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Popište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principy agilního projektového řízení.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je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Scrum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2" y="1807361"/>
            <a:ext cx="7522997" cy="5050639"/>
          </a:xfrm>
        </p:spPr>
        <p:txBody>
          <a:bodyPr>
            <a:normAutofit/>
          </a:bodyPr>
          <a:lstStyle/>
          <a:p>
            <a:pPr lvl="0"/>
            <a:r>
              <a:rPr lang="cs-CZ" b="1" dirty="0" smtClean="0"/>
              <a:t>SPRINT </a:t>
            </a:r>
            <a:r>
              <a:rPr lang="cs-CZ" b="1" dirty="0"/>
              <a:t>REVIEW </a:t>
            </a:r>
            <a:r>
              <a:rPr lang="cs-CZ" b="1" dirty="0" smtClean="0"/>
              <a:t>MEETING</a:t>
            </a:r>
          </a:p>
          <a:p>
            <a:pPr lvl="1"/>
            <a:r>
              <a:rPr lang="cs-CZ" dirty="0" smtClean="0"/>
              <a:t>shrne se vše</a:t>
            </a:r>
          </a:p>
          <a:p>
            <a:pPr lvl="2"/>
            <a:r>
              <a:rPr lang="cs-CZ" dirty="0" smtClean="0"/>
              <a:t>co bylo </a:t>
            </a:r>
            <a:r>
              <a:rPr lang="cs-CZ" dirty="0"/>
              <a:t>a nebylo </a:t>
            </a:r>
            <a:r>
              <a:rPr lang="cs-CZ" dirty="0" smtClean="0"/>
              <a:t>dokončeno</a:t>
            </a:r>
          </a:p>
          <a:p>
            <a:pPr lvl="2"/>
            <a:r>
              <a:rPr lang="cs-CZ" dirty="0" smtClean="0"/>
              <a:t>proběhne </a:t>
            </a:r>
            <a:r>
              <a:rPr lang="cs-CZ" dirty="0"/>
              <a:t>prezentace hotového funkčního celku </a:t>
            </a:r>
            <a:r>
              <a:rPr lang="cs-CZ" dirty="0" smtClean="0"/>
              <a:t>zákazníkovi</a:t>
            </a:r>
          </a:p>
          <a:p>
            <a:pPr lvl="1"/>
            <a:r>
              <a:rPr lang="cs-CZ" dirty="0"/>
              <a:t>maximálně </a:t>
            </a:r>
            <a:r>
              <a:rPr lang="cs-CZ" dirty="0"/>
              <a:t>4 </a:t>
            </a:r>
            <a:r>
              <a:rPr lang="cs-CZ" dirty="0" smtClean="0"/>
              <a:t>hodiny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b="1" dirty="0" smtClean="0"/>
              <a:t>SPRINT RETROSPECTIVE</a:t>
            </a:r>
          </a:p>
          <a:p>
            <a:pPr lvl="1"/>
            <a:r>
              <a:rPr lang="cs-CZ" dirty="0" smtClean="0"/>
              <a:t>zúčastní se všichni </a:t>
            </a:r>
            <a:r>
              <a:rPr lang="cs-CZ" dirty="0"/>
              <a:t>členové týmu </a:t>
            </a:r>
            <a:endParaRPr lang="cs-CZ" dirty="0" smtClean="0"/>
          </a:p>
          <a:p>
            <a:pPr lvl="1"/>
            <a:r>
              <a:rPr lang="cs-CZ" dirty="0" smtClean="0"/>
              <a:t>včetně </a:t>
            </a:r>
            <a:r>
              <a:rPr lang="cs-CZ" dirty="0"/>
              <a:t>projektového </a:t>
            </a:r>
            <a:r>
              <a:rPr lang="cs-CZ" dirty="0" smtClean="0"/>
              <a:t>manažera</a:t>
            </a:r>
          </a:p>
          <a:p>
            <a:pPr lvl="1"/>
            <a:r>
              <a:rPr lang="cs-CZ" dirty="0" smtClean="0"/>
              <a:t>přinést </a:t>
            </a:r>
            <a:r>
              <a:rPr lang="cs-CZ" dirty="0"/>
              <a:t>odpovědi na </a:t>
            </a:r>
            <a:r>
              <a:rPr lang="cs-CZ" dirty="0" smtClean="0"/>
              <a:t>otázky</a:t>
            </a:r>
          </a:p>
          <a:p>
            <a:pPr lvl="2"/>
            <a:r>
              <a:rPr lang="cs-CZ" dirty="0" smtClean="0"/>
              <a:t>jak </a:t>
            </a:r>
            <a:r>
              <a:rPr lang="cs-CZ" dirty="0"/>
              <a:t>probíhal právě dokončený </a:t>
            </a:r>
            <a:r>
              <a:rPr lang="cs-CZ" dirty="0" smtClean="0"/>
              <a:t>Sprint</a:t>
            </a:r>
          </a:p>
          <a:p>
            <a:pPr lvl="2"/>
            <a:r>
              <a:rPr lang="cs-CZ" dirty="0" smtClean="0"/>
              <a:t>kdo </a:t>
            </a:r>
            <a:r>
              <a:rPr lang="cs-CZ" dirty="0"/>
              <a:t>při něm pracoval </a:t>
            </a:r>
            <a:r>
              <a:rPr lang="cs-CZ" dirty="0" smtClean="0"/>
              <a:t>dobře</a:t>
            </a:r>
          </a:p>
          <a:p>
            <a:pPr lvl="2"/>
            <a:r>
              <a:rPr lang="cs-CZ" dirty="0" smtClean="0"/>
              <a:t>co </a:t>
            </a:r>
            <a:r>
              <a:rPr lang="cs-CZ" dirty="0"/>
              <a:t>by šlo v příštím Sprintu </a:t>
            </a:r>
            <a:r>
              <a:rPr lang="cs-CZ" dirty="0" smtClean="0"/>
              <a:t>zlepšit</a:t>
            </a:r>
          </a:p>
          <a:p>
            <a:pPr lvl="1"/>
            <a:r>
              <a:rPr lang="cs-CZ" dirty="0"/>
              <a:t>tři </a:t>
            </a:r>
            <a:r>
              <a:rPr lang="cs-CZ" dirty="0"/>
              <a:t>hodiny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689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čemu slouží SWOT analýza? Uveďte konkrétní příklad vytvoření SWOT analýzy.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dirty="0" smtClean="0"/>
              <a:t>SWOT ANALÝZA </a:t>
            </a:r>
          </a:p>
          <a:p>
            <a:pPr lvl="1"/>
            <a:r>
              <a:rPr lang="cs-CZ" dirty="0" smtClean="0"/>
              <a:t>= základní nástroj strategického managementu</a:t>
            </a:r>
          </a:p>
          <a:p>
            <a:endParaRPr lang="cs-CZ" dirty="0" smtClean="0"/>
          </a:p>
          <a:p>
            <a:r>
              <a:rPr lang="cs-CZ" dirty="0" smtClean="0"/>
              <a:t>SWOT – zkrátka, počáteční písmena anglických slov</a:t>
            </a:r>
          </a:p>
          <a:p>
            <a:endParaRPr lang="cs-CZ" dirty="0" smtClean="0"/>
          </a:p>
          <a:p>
            <a:r>
              <a:rPr lang="cs-CZ" dirty="0" smtClean="0"/>
              <a:t>S = silné stránky</a:t>
            </a:r>
          </a:p>
          <a:p>
            <a:endParaRPr lang="cs-CZ" dirty="0" smtClean="0"/>
          </a:p>
          <a:p>
            <a:r>
              <a:rPr lang="cs-CZ" dirty="0" smtClean="0"/>
              <a:t>W = slabé stránky</a:t>
            </a:r>
          </a:p>
          <a:p>
            <a:endParaRPr lang="cs-CZ" dirty="0" smtClean="0"/>
          </a:p>
          <a:p>
            <a:r>
              <a:rPr lang="cs-CZ" dirty="0" smtClean="0"/>
              <a:t>O = příležitosti</a:t>
            </a:r>
          </a:p>
          <a:p>
            <a:endParaRPr lang="cs-CZ" dirty="0" smtClean="0"/>
          </a:p>
          <a:p>
            <a:r>
              <a:rPr lang="cs-CZ" dirty="0" smtClean="0"/>
              <a:t>T= hrozby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/>
          <a:lstStyle/>
          <a:p>
            <a:r>
              <a:rPr lang="cs-CZ" dirty="0"/>
              <a:t>https://cs.wikipedia.org/wiki/</a:t>
            </a:r>
          </a:p>
          <a:p>
            <a:r>
              <a:rPr lang="cs-CZ" dirty="0" smtClean="0"/>
              <a:t>http</a:t>
            </a:r>
            <a:r>
              <a:rPr lang="cs-CZ" dirty="0"/>
              <a:t>://www.svetproduktivity.cz/slovnik/Kaizen.htm</a:t>
            </a:r>
          </a:p>
          <a:p>
            <a:r>
              <a:rPr lang="cs-CZ" dirty="0" smtClean="0"/>
              <a:t>diplomová </a:t>
            </a:r>
            <a:r>
              <a:rPr lang="cs-CZ" dirty="0"/>
              <a:t>práce - autor: Bc. Peter </a:t>
            </a:r>
            <a:r>
              <a:rPr lang="cs-CZ" dirty="0" err="1"/>
              <a:t>Špavor</a:t>
            </a:r>
            <a:r>
              <a:rPr lang="cs-CZ" dirty="0"/>
              <a:t>, vedoucí práce: doc. Ing. Alois Fiala, CSc., VUT fakulta strojního inženýrství, ústav výrobních strojů, systémů a robotiky - název: Aplikace </a:t>
            </a:r>
            <a:r>
              <a:rPr lang="cs-CZ" dirty="0" err="1"/>
              <a:t>Kaizen</a:t>
            </a:r>
            <a:endParaRPr lang="cs-CZ" dirty="0"/>
          </a:p>
          <a:p>
            <a:r>
              <a:rPr lang="cs-CZ" dirty="0" err="1"/>
              <a:t>Imai</a:t>
            </a:r>
            <a:r>
              <a:rPr lang="cs-CZ" dirty="0"/>
              <a:t>, K: metoda, jak zavést úspornější a flexibilnější výrobu v podniku. Vyd. 1. Brno: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, </a:t>
            </a:r>
            <a:r>
              <a:rPr lang="cs-CZ" dirty="0" smtClean="0"/>
              <a:t>2004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41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čemu slouží SWOT analýza? Uveďte konkrétní příklad vytvoření SWOT analýzy.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772816"/>
            <a:ext cx="7125112" cy="5050639"/>
          </a:xfrm>
        </p:spPr>
        <p:txBody>
          <a:bodyPr/>
          <a:lstStyle/>
          <a:p>
            <a:r>
              <a:rPr lang="cs-CZ" dirty="0" smtClean="0"/>
              <a:t>INTERNÍ ANALÝZA – silné a slabé stránky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EXTERNÍ ANALÝZA – příležitosti, hrozby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FIRMA MŮŽE OVLIVNIT:</a:t>
            </a:r>
          </a:p>
          <a:p>
            <a:pPr lvl="1"/>
            <a:r>
              <a:rPr lang="cs-CZ" dirty="0" smtClean="0"/>
              <a:t> 	JAKÉ BUDOU NA TRHU PŘÍLEŽITOSTI</a:t>
            </a:r>
          </a:p>
          <a:p>
            <a:pPr lvl="1"/>
            <a:r>
              <a:rPr lang="cs-CZ" dirty="0" smtClean="0"/>
              <a:t> 	MŮŽE AKTIVNĚ PŘEDCHÁZET HROZBÁM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392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čemu slouží SWOT analýza? Uveďte konkrétní příklad vytvoření SWOT analýzy.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Zástupný symbol pro obsah 3" descr="obr-swot-2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916832"/>
            <a:ext cx="468052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4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čemu slouží SWOT analýza? Uveďte konkrétní příklad vytvoření SWOT analýzy.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dirty="0" smtClean="0"/>
              <a:t>SWOT ANALÝZA = „</a:t>
            </a:r>
            <a:r>
              <a:rPr lang="cs-CZ" dirty="0" err="1" smtClean="0"/>
              <a:t>koučovací</a:t>
            </a:r>
            <a:r>
              <a:rPr lang="cs-CZ" dirty="0" smtClean="0"/>
              <a:t>“ nástroj</a:t>
            </a:r>
          </a:p>
          <a:p>
            <a:endParaRPr lang="cs-CZ" dirty="0" smtClean="0"/>
          </a:p>
          <a:p>
            <a:r>
              <a:rPr lang="cs-CZ" dirty="0" smtClean="0"/>
              <a:t>ÚKOL – důkladné přemýšlení, co ovlivňuje podnikání</a:t>
            </a:r>
          </a:p>
          <a:p>
            <a:endParaRPr lang="cs-CZ" dirty="0" smtClean="0"/>
          </a:p>
          <a:p>
            <a:r>
              <a:rPr lang="cs-CZ" dirty="0" smtClean="0"/>
              <a:t>při přípravě nebo změně strategie společnosti</a:t>
            </a:r>
          </a:p>
          <a:p>
            <a:endParaRPr lang="cs-CZ" dirty="0" smtClean="0"/>
          </a:p>
          <a:p>
            <a:r>
              <a:rPr lang="cs-CZ" dirty="0" smtClean="0"/>
              <a:t>umožnění </a:t>
            </a:r>
            <a:r>
              <a:rPr lang="cs-CZ" dirty="0"/>
              <a:t>popsání </a:t>
            </a:r>
            <a:r>
              <a:rPr lang="cs-CZ" dirty="0" smtClean="0"/>
              <a:t>situace</a:t>
            </a:r>
          </a:p>
          <a:p>
            <a:pPr lvl="1"/>
            <a:r>
              <a:rPr lang="cs-CZ" dirty="0" smtClean="0"/>
              <a:t>JEDNODUŠE</a:t>
            </a:r>
          </a:p>
          <a:p>
            <a:pPr lvl="1"/>
            <a:r>
              <a:rPr lang="cs-CZ" dirty="0" smtClean="0"/>
              <a:t>STRUČNĚ</a:t>
            </a:r>
          </a:p>
          <a:p>
            <a:pPr lvl="1"/>
            <a:r>
              <a:rPr lang="cs-CZ" dirty="0" smtClean="0"/>
              <a:t>PŘEHLEDNĚ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05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čemu slouží SWOT analýza? Uveďte konkrétní příklad vytvoření SWOT analýzy.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2" y="1807361"/>
            <a:ext cx="7811030" cy="5050639"/>
          </a:xfrm>
        </p:spPr>
        <p:txBody>
          <a:bodyPr>
            <a:normAutofit/>
          </a:bodyPr>
          <a:lstStyle/>
          <a:p>
            <a:r>
              <a:rPr lang="cs-CZ" dirty="0" smtClean="0"/>
              <a:t>PŘÍPRAVA </a:t>
            </a:r>
            <a:r>
              <a:rPr lang="cs-CZ" dirty="0"/>
              <a:t>STRATEGIE DÍLČÍHO </a:t>
            </a:r>
            <a:r>
              <a:rPr lang="cs-CZ" dirty="0" smtClean="0"/>
              <a:t>PROJEKTU</a:t>
            </a:r>
          </a:p>
          <a:p>
            <a:endParaRPr lang="cs-CZ" dirty="0"/>
          </a:p>
          <a:p>
            <a:r>
              <a:rPr lang="cs-CZ" dirty="0"/>
              <a:t>PŘÍPRAVA STRATEGIE PRO VÍTĚZSTVÍ V </a:t>
            </a:r>
            <a:r>
              <a:rPr lang="cs-CZ" dirty="0" smtClean="0"/>
              <a:t>SOUTĚŽI</a:t>
            </a:r>
          </a:p>
          <a:p>
            <a:endParaRPr lang="cs-CZ" dirty="0"/>
          </a:p>
          <a:p>
            <a:r>
              <a:rPr lang="cs-CZ" dirty="0"/>
              <a:t>PŘÍPRAVA STRATEGIE PRO VÍTĚZSTVÍ VE VÝBĚROVÉM </a:t>
            </a:r>
            <a:r>
              <a:rPr lang="cs-CZ" dirty="0" smtClean="0"/>
              <a:t>ŘÍZENÍ</a:t>
            </a:r>
          </a:p>
          <a:p>
            <a:endParaRPr lang="cs-CZ" dirty="0"/>
          </a:p>
          <a:p>
            <a:r>
              <a:rPr lang="cs-CZ" dirty="0"/>
              <a:t>STRATEGIE </a:t>
            </a:r>
            <a:r>
              <a:rPr lang="cs-CZ" dirty="0" smtClean="0"/>
              <a:t>BITVY</a:t>
            </a:r>
          </a:p>
          <a:p>
            <a:endParaRPr lang="cs-CZ" dirty="0"/>
          </a:p>
          <a:p>
            <a:r>
              <a:rPr lang="cs-CZ" dirty="0"/>
              <a:t>LÉKAŘSKÁ STRATEGIE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482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čemu slouží SWOT analýza? Uveďte konkrétní příklad vytvoření SWOT analýzy.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dirty="0" smtClean="0"/>
              <a:t>PROVÁDĚNÍ SWOT ANALÝZY:</a:t>
            </a:r>
          </a:p>
          <a:p>
            <a:pPr lvl="1"/>
            <a:r>
              <a:rPr lang="cs-CZ" dirty="0" smtClean="0"/>
              <a:t>SILNÉ STRÁNKY + PŘÍLEŽITOSTI </a:t>
            </a:r>
          </a:p>
          <a:p>
            <a:pPr lvl="2"/>
            <a:r>
              <a:rPr lang="cs-CZ" dirty="0" smtClean="0"/>
              <a:t>nové služby a produkty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SLABÉ STRÁNKY + PŘÍLEŽITOSTI</a:t>
            </a:r>
          </a:p>
          <a:p>
            <a:pPr lvl="2"/>
            <a:r>
              <a:rPr lang="cs-CZ" dirty="0" smtClean="0"/>
              <a:t>využití nových příležitostí na trhu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SILNÉ STRÁNKY + HROZBY</a:t>
            </a:r>
          </a:p>
          <a:p>
            <a:pPr lvl="2"/>
            <a:r>
              <a:rPr lang="cs-CZ" dirty="0" smtClean="0"/>
              <a:t>agresivní strategie proti konkurenci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SLABÉ STRÁNKY + HROZBY</a:t>
            </a:r>
          </a:p>
          <a:p>
            <a:pPr lvl="2"/>
            <a:r>
              <a:rPr lang="cs-CZ" dirty="0" smtClean="0"/>
              <a:t>Ochranná opatření nebo krizové plány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čemu slouží SWOT analýza? Uveďte konkrétní příklad vytvoření SWOT analýzy.</a:t>
            </a:r>
            <a:b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>
            <a:normAutofit/>
          </a:bodyPr>
          <a:lstStyle/>
          <a:p>
            <a:r>
              <a:rPr lang="cs-CZ" u="sng" dirty="0" smtClean="0"/>
              <a:t>PŘÍKLAD V PRAXI: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8" name="Obrázek 7" descr="slide_17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3568" y="2564904"/>
            <a:ext cx="7704856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49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TM02455596[[fn=Jaro]]</Template>
  <TotalTime>293</TotalTime>
  <Words>1150</Words>
  <Application>Microsoft Office PowerPoint</Application>
  <PresentationFormat>Předvádění na obrazovce (4:3)</PresentationFormat>
  <Paragraphs>320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Spring</vt:lpstr>
      <vt:lpstr>Prezentace aplikace PowerPoint</vt:lpstr>
      <vt:lpstr>OTÁZKY 7 - 12</vt:lpstr>
      <vt:lpstr>7. K čemu slouží SWOT analýza? Uveďte konkrétní příklad vytvoření SWOT analýzy. </vt:lpstr>
      <vt:lpstr>7. K čemu slouží SWOT analýza? Uveďte konkrétní příklad vytvoření SWOT analýzy. </vt:lpstr>
      <vt:lpstr>7. K čemu slouží SWOT analýza? Uveďte konkrétní příklad vytvoření SWOT analýzy. </vt:lpstr>
      <vt:lpstr>7. K čemu slouží SWOT analýza? Uveďte konkrétní příklad vytvoření SWOT analýzy. </vt:lpstr>
      <vt:lpstr>7. K čemu slouží SWOT analýza? Uveďte konkrétní příklad vytvoření SWOT analýzy. </vt:lpstr>
      <vt:lpstr>7. K čemu slouží SWOT analýza? Uveďte konkrétní příklad vytvoření SWOT analýzy. </vt:lpstr>
      <vt:lpstr>7. K čemu slouží SWOT analýza? Uveďte konkrétní příklad vytvoření SWOT analýzy. </vt:lpstr>
      <vt:lpstr>8. Uveďte druhy plýtvání  v administrativních procesech včetně konkrétních příkladů. </vt:lpstr>
      <vt:lpstr>8. Uveďte druhy plýtvání  v administrativních procesech včetně konkrétních příkladů. </vt:lpstr>
      <vt:lpstr>8. Uveďte druhy plýtvání  v administrativních procesech včetně konkrétních příkladů. </vt:lpstr>
      <vt:lpstr>9. Co to je Kaizen? </vt:lpstr>
      <vt:lpstr>9. Co to je Kaizen? </vt:lpstr>
      <vt:lpstr>9. Co to je Kaizen? </vt:lpstr>
      <vt:lpstr>9. Co to je Kaizen? </vt:lpstr>
      <vt:lpstr>9. Co to je Kaizen? </vt:lpstr>
      <vt:lpstr>9. Co to je Kaizen? </vt:lpstr>
      <vt:lpstr>10. Uveďte základní zásady uplatňované v rámci strategie Kaizen. </vt:lpstr>
      <vt:lpstr>10. Uveďte základní zásady uplatňované v rámci strategie Kaizen. </vt:lpstr>
      <vt:lpstr>10. Uveďte základní zásady uplatňované v rámci strategie Kaizen. </vt:lpstr>
      <vt:lpstr>11. Proveďte srovnání zásad Kaizen a inovací. </vt:lpstr>
      <vt:lpstr>12. Popište základní principy agilního projektového řízení.  Co to je Scrum? </vt:lpstr>
      <vt:lpstr>12. Popište základní principy agilního projektového řízení.  Co to je Scrum? </vt:lpstr>
      <vt:lpstr>12. Popište základní principy agilního projektového řízení.  Co to je Scrum? </vt:lpstr>
      <vt:lpstr>12. Popište základní principy agilního projektového řízení.  Co to je Scrum? </vt:lpstr>
      <vt:lpstr>12. Popište základní principy agilního projektového řízení.  Co to je Scrum? </vt:lpstr>
      <vt:lpstr>12. Popište základní principy agilního projektového řízení.  Co to je Scrum? </vt:lpstr>
      <vt:lpstr>12. Popište základní principy agilního projektového řízení.  Co to je Scrum? </vt:lpstr>
      <vt:lpstr>ZDROJE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Terezka</dc:creator>
  <cp:lastModifiedBy>Terezka</cp:lastModifiedBy>
  <cp:revision>22</cp:revision>
  <dcterms:created xsi:type="dcterms:W3CDTF">2017-04-12T20:36:36Z</dcterms:created>
  <dcterms:modified xsi:type="dcterms:W3CDTF">2017-04-16T20:15:47Z</dcterms:modified>
</cp:coreProperties>
</file>