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8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75" autoAdjust="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10E2594-0EE6-49DE-A592-EC92744392A1}" type="datetimeFigureOut">
              <a:rPr lang="cs-CZ" smtClean="0"/>
              <a:pPr/>
              <a:t>22. 4. 2017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56805E-E97F-4455-93EF-77FAABD7BC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12392" y="4149080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SÁRA ŠPAČKOVÁ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MARKÉTA KOČÍBOVÁ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MARCELA CHROMČÁKOVÁ                           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LUKÁŠ BARTOŠ                                            </a:t>
            </a:r>
            <a:r>
              <a:rPr lang="cs-CZ" sz="2400" dirty="0" smtClean="0">
                <a:solidFill>
                  <a:schemeClr val="tx1"/>
                </a:solidFill>
              </a:rPr>
              <a:t>B3E1    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332656"/>
            <a:ext cx="5832648" cy="328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3414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188640"/>
            <a:ext cx="8640960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  ODKAZ (ADRESA) BUŇKY</a:t>
            </a:r>
          </a:p>
          <a:p>
            <a:pPr marL="45720" indent="0">
              <a:buNone/>
            </a:pPr>
            <a:endParaRPr lang="cs-CZ" dirty="0"/>
          </a:p>
          <a:p>
            <a:pPr marL="1371600" lvl="3" indent="-457200">
              <a:buSzPct val="110000"/>
              <a:buFont typeface="+mj-lt"/>
              <a:buAutoNum type="alphaLcParenR"/>
            </a:pPr>
            <a:r>
              <a:rPr lang="cs-CZ" sz="2100" dirty="0" smtClean="0"/>
              <a:t> relativní odkaz  – při kopírování se adresa dynamicky</a:t>
            </a:r>
          </a:p>
          <a:p>
            <a:pPr marL="914400" lvl="3" indent="0">
              <a:buSzPct val="110000"/>
              <a:buNone/>
            </a:pPr>
            <a:r>
              <a:rPr lang="cs-CZ" sz="2100" dirty="0" smtClean="0"/>
              <a:t>      mění</a:t>
            </a:r>
          </a:p>
          <a:p>
            <a:pPr marL="1371600" lvl="3" indent="-457200">
              <a:buSzPct val="110000"/>
              <a:buFont typeface="+mj-lt"/>
              <a:buAutoNum type="alphaLcParenR" startAt="2"/>
            </a:pPr>
            <a:r>
              <a:rPr lang="cs-CZ" sz="2100" dirty="0" smtClean="0"/>
              <a:t>absolutní odkaz  – při kopírování buňky se odkaz </a:t>
            </a:r>
          </a:p>
          <a:p>
            <a:pPr marL="914400" lvl="3" indent="0">
              <a:buSzPct val="110000"/>
              <a:buNone/>
            </a:pPr>
            <a:r>
              <a:rPr lang="cs-CZ" sz="2100" dirty="0"/>
              <a:t> </a:t>
            </a:r>
            <a:r>
              <a:rPr lang="cs-CZ" sz="2100" dirty="0" smtClean="0"/>
              <a:t>      nemění</a:t>
            </a:r>
          </a:p>
          <a:p>
            <a:pPr marL="1371600" lvl="3" indent="-457200">
              <a:buSzPct val="110000"/>
              <a:buFont typeface="+mj-lt"/>
              <a:buAutoNum type="alphaLcParenR" startAt="3"/>
            </a:pPr>
            <a:r>
              <a:rPr lang="cs-CZ" sz="2100" dirty="0"/>
              <a:t> </a:t>
            </a:r>
            <a:r>
              <a:rPr lang="cs-CZ" sz="2100" dirty="0" smtClean="0"/>
              <a:t>smíšený odkaz:</a:t>
            </a:r>
          </a:p>
          <a:p>
            <a:pPr marL="2862072" lvl="8" indent="-457200">
              <a:buFont typeface="+mj-lt"/>
              <a:buAutoNum type="romanLcPeriod"/>
            </a:pPr>
            <a:r>
              <a:rPr lang="cs-CZ" sz="2000" dirty="0"/>
              <a:t>řádkově absolutní  </a:t>
            </a:r>
            <a:r>
              <a:rPr lang="cs-CZ" sz="2000" dirty="0" smtClean="0"/>
              <a:t> </a:t>
            </a:r>
          </a:p>
          <a:p>
            <a:pPr marL="2862072" lvl="8" indent="-457200">
              <a:buFont typeface="+mj-lt"/>
              <a:buAutoNum type="romanLcPeriod"/>
            </a:pPr>
            <a:r>
              <a:rPr lang="cs-CZ" sz="2000" dirty="0" smtClean="0"/>
              <a:t>sloupcově </a:t>
            </a:r>
            <a:r>
              <a:rPr lang="cs-CZ" sz="2000" dirty="0"/>
              <a:t>absolutní </a:t>
            </a:r>
            <a:endParaRPr lang="cs-CZ" sz="2000" dirty="0" smtClean="0"/>
          </a:p>
          <a:p>
            <a:pPr marL="2404872" lvl="8" indent="0">
              <a:buNone/>
            </a:pPr>
            <a:endParaRPr lang="cs-CZ" sz="2600" dirty="0" smtClean="0"/>
          </a:p>
          <a:p>
            <a:pPr lvl="4">
              <a:buFont typeface="Wingdings" panose="05000000000000000000" pitchFamily="2" charset="2"/>
              <a:buChar char="§"/>
            </a:pPr>
            <a:endParaRPr lang="cs-CZ" sz="2100" dirty="0" smtClean="0"/>
          </a:p>
          <a:p>
            <a:pPr lvl="4">
              <a:buFont typeface="Wingdings" panose="05000000000000000000" pitchFamily="2" charset="2"/>
              <a:buChar char="§"/>
            </a:pPr>
            <a:r>
              <a:rPr lang="cs-CZ" sz="2100" dirty="0" smtClean="0"/>
              <a:t> $ </a:t>
            </a:r>
            <a:r>
              <a:rPr lang="cs-CZ" sz="2100" dirty="0"/>
              <a:t>(</a:t>
            </a:r>
            <a:r>
              <a:rPr lang="cs-CZ" sz="2100" dirty="0" smtClean="0"/>
              <a:t>dolar): zafixuje sloupec či řádek</a:t>
            </a:r>
          </a:p>
          <a:p>
            <a:pPr marL="1207008" lvl="4" indent="0">
              <a:buNone/>
            </a:pPr>
            <a:endParaRPr lang="cs-CZ" sz="2100" dirty="0" smtClean="0"/>
          </a:p>
          <a:p>
            <a:pPr lvl="4">
              <a:buFont typeface="Wingdings" panose="05000000000000000000" pitchFamily="2" charset="2"/>
              <a:buChar char="§"/>
            </a:pPr>
            <a:r>
              <a:rPr lang="cs-CZ" sz="2100" dirty="0" smtClean="0"/>
              <a:t> !  (vykřičník): odkaz na buňku z </a:t>
            </a:r>
            <a:r>
              <a:rPr lang="cs-CZ" sz="2100" dirty="0"/>
              <a:t>jiného listu (List1!A2)</a:t>
            </a:r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538438"/>
            <a:ext cx="1512168" cy="1127570"/>
          </a:xfrm>
          <a:prstGeom prst="rect">
            <a:avLst/>
          </a:prstGeom>
        </p:spPr>
      </p:pic>
      <p:pic>
        <p:nvPicPr>
          <p:cNvPr id="2" name="Obrázek 1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1484784"/>
            <a:ext cx="1130873" cy="545243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820"/>
          <a:stretch/>
        </p:blipFill>
        <p:spPr>
          <a:xfrm>
            <a:off x="2670373" y="2377899"/>
            <a:ext cx="1079572" cy="419024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3164060"/>
            <a:ext cx="1119816" cy="464829"/>
          </a:xfrm>
          <a:prstGeom prst="rect">
            <a:avLst/>
          </a:prstGeom>
        </p:spPr>
      </p:pic>
      <p:pic>
        <p:nvPicPr>
          <p:cNvPr id="7" name="Obrázek 6" descr="Výřez obrazovky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3722181"/>
            <a:ext cx="1119816" cy="548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0518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Rozdíl mezi „ ; “</a:t>
            </a:r>
            <a:r>
              <a:rPr lang="cs-CZ" dirty="0" smtClean="0"/>
              <a:t>„ </a:t>
            </a:r>
            <a:r>
              <a:rPr lang="cs-CZ" dirty="0" smtClean="0"/>
              <a:t>: </a:t>
            </a:r>
            <a:r>
              <a:rPr lang="cs-CZ" dirty="0" smtClean="0"/>
              <a:t>“ 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417646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132856"/>
            <a:ext cx="417646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899592" y="508518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; "a" (</a:t>
            </a:r>
            <a:r>
              <a:rPr lang="cs-CZ" dirty="0" smtClean="0"/>
              <a:t>např. </a:t>
            </a:r>
            <a:r>
              <a:rPr lang="cs-CZ" dirty="0" smtClean="0"/>
              <a:t>A1 a A3</a:t>
            </a:r>
            <a:r>
              <a:rPr lang="cs-CZ" dirty="0" smtClean="0"/>
              <a:t>)                               : </a:t>
            </a:r>
            <a:r>
              <a:rPr lang="cs-CZ" dirty="0" smtClean="0"/>
              <a:t>"až" (</a:t>
            </a:r>
            <a:r>
              <a:rPr lang="cs-CZ" dirty="0" smtClean="0"/>
              <a:t>např. </a:t>
            </a:r>
            <a:r>
              <a:rPr lang="cs-CZ" dirty="0" smtClean="0"/>
              <a:t>A1 až A3)</a:t>
            </a:r>
          </a:p>
          <a:p>
            <a:r>
              <a:rPr lang="cs-CZ" dirty="0" smtClean="0"/>
              <a:t>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712968" cy="6741368"/>
          </a:xfrm>
        </p:spPr>
        <p:txBody>
          <a:bodyPr>
            <a:normAutofit/>
          </a:bodyPr>
          <a:lstStyle/>
          <a:p>
            <a:pPr lvl="2"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  SUMA</a:t>
            </a:r>
          </a:p>
          <a:p>
            <a:pPr marL="914400" lvl="3" indent="0">
              <a:buSzPct val="110000"/>
              <a:buNone/>
            </a:pPr>
            <a:endParaRPr lang="cs-CZ" sz="2600" dirty="0" smtClean="0"/>
          </a:p>
          <a:p>
            <a:pPr lvl="3">
              <a:buSzPct val="110000"/>
              <a:buFont typeface="Wingdings" panose="05000000000000000000" pitchFamily="2" charset="2"/>
              <a:buChar char="§"/>
            </a:pPr>
            <a:r>
              <a:rPr lang="cs-CZ" sz="2400" dirty="0"/>
              <a:t> </a:t>
            </a:r>
            <a:r>
              <a:rPr lang="cs-CZ" sz="2400" dirty="0" smtClean="0"/>
              <a:t>slouží ke sčítání hodnot</a:t>
            </a:r>
          </a:p>
          <a:p>
            <a:pPr lvl="3">
              <a:buSzPct val="110000"/>
              <a:buFont typeface="Wingdings" panose="05000000000000000000" pitchFamily="2" charset="2"/>
              <a:buChar char="§"/>
            </a:pPr>
            <a:endParaRPr lang="cs-CZ" sz="2400" dirty="0" smtClean="0"/>
          </a:p>
          <a:p>
            <a:pPr lvl="3">
              <a:buSzPct val="110000"/>
              <a:buFont typeface="Wingdings" panose="05000000000000000000" pitchFamily="2" charset="2"/>
              <a:buChar char="§"/>
            </a:pPr>
            <a:r>
              <a:rPr lang="cs-CZ" sz="2400" dirty="0" smtClean="0"/>
              <a:t> příklady použití: </a:t>
            </a:r>
          </a:p>
          <a:p>
            <a:pPr lvl="7">
              <a:buSzPct val="110000"/>
              <a:buFont typeface="Courier New" panose="02070309020205020404" pitchFamily="49" charset="0"/>
              <a:buChar char="o"/>
            </a:pPr>
            <a:r>
              <a:rPr lang="cs-CZ" sz="1900" dirty="0"/>
              <a:t> </a:t>
            </a:r>
            <a:r>
              <a:rPr lang="cs-CZ" sz="1800" dirty="0" smtClean="0"/>
              <a:t>sčítání jednotlivých hodnot</a:t>
            </a:r>
          </a:p>
          <a:p>
            <a:pPr lvl="8">
              <a:buSzPct val="110000"/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7">
              <a:buSzPct val="110000"/>
              <a:buFont typeface="Courier New" panose="02070309020205020404" pitchFamily="49" charset="0"/>
              <a:buChar char="o"/>
            </a:pPr>
            <a:r>
              <a:rPr lang="cs-CZ" sz="1800" dirty="0" smtClean="0"/>
              <a:t> sčítání hodnot pomocí odkazů buněk</a:t>
            </a:r>
          </a:p>
          <a:p>
            <a:pPr lvl="7">
              <a:buSzPct val="110000"/>
              <a:buFont typeface="Courier New" panose="02070309020205020404" pitchFamily="49" charset="0"/>
              <a:buChar char="o"/>
            </a:pPr>
            <a:endParaRPr lang="cs-CZ" sz="1800" dirty="0"/>
          </a:p>
          <a:p>
            <a:pPr lvl="7">
              <a:buSzPct val="110000"/>
              <a:buFont typeface="Courier New" panose="02070309020205020404" pitchFamily="49" charset="0"/>
              <a:buChar char="o"/>
            </a:pPr>
            <a:r>
              <a:rPr lang="cs-CZ" sz="1800" dirty="0" smtClean="0"/>
              <a:t> sčítání hodnot pomocí oblastí </a:t>
            </a:r>
          </a:p>
          <a:p>
            <a:pPr marL="2103120" lvl="7" indent="0">
              <a:buSzPct val="110000"/>
              <a:buNone/>
            </a:pPr>
            <a:endParaRPr lang="cs-CZ" sz="1800" dirty="0" smtClean="0"/>
          </a:p>
          <a:p>
            <a:pPr lvl="7">
              <a:buSzPct val="110000"/>
              <a:buFont typeface="Courier New" panose="02070309020205020404" pitchFamily="49" charset="0"/>
              <a:buChar char="o"/>
            </a:pPr>
            <a:r>
              <a:rPr lang="cs-CZ" sz="1800" dirty="0"/>
              <a:t> </a:t>
            </a:r>
            <a:r>
              <a:rPr lang="cs-CZ" sz="1800" dirty="0" smtClean="0"/>
              <a:t>sčítání hodnot kombinací všech tří možností</a:t>
            </a:r>
            <a:endParaRPr lang="cs-CZ" sz="1800" dirty="0"/>
          </a:p>
          <a:p>
            <a:pPr marL="2103120" lvl="7" indent="0">
              <a:buSzPct val="110000"/>
              <a:buNone/>
            </a:pPr>
            <a:endParaRPr lang="cs-CZ" sz="1800" dirty="0" smtClean="0"/>
          </a:p>
        </p:txBody>
      </p:sp>
      <p:pic>
        <p:nvPicPr>
          <p:cNvPr id="2" name="Obrázek 1" descr="Výřez obrazov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491"/>
          <a:stretch/>
        </p:blipFill>
        <p:spPr>
          <a:xfrm>
            <a:off x="5652121" y="2466707"/>
            <a:ext cx="1872208" cy="460644"/>
          </a:xfrm>
          <a:prstGeom prst="rect">
            <a:avLst/>
          </a:prstGeom>
        </p:spPr>
      </p:pic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3216258"/>
            <a:ext cx="1985491" cy="452832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4005064"/>
            <a:ext cx="1872208" cy="495585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1537" y="5157192"/>
            <a:ext cx="3798162" cy="44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8459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795528" lvl="4" indent="-457200"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KDYŽ </a:t>
            </a:r>
          </a:p>
          <a:p>
            <a:pPr marL="1691640" lvl="7" indent="-457200"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 marL="1371600" lvl="6" indent="-457200">
              <a:buSzPct val="110000"/>
              <a:buFont typeface="Wingdings" panose="05000000000000000000" pitchFamily="2" charset="2"/>
              <a:buChar char="§"/>
            </a:pPr>
            <a:r>
              <a:rPr lang="cs-CZ" sz="2400" dirty="0"/>
              <a:t>umožňuje logicky porovnávat hodnotu </a:t>
            </a:r>
            <a:r>
              <a:rPr lang="cs-CZ" sz="2400" dirty="0" smtClean="0"/>
              <a:t>s očekáváním</a:t>
            </a:r>
          </a:p>
          <a:p>
            <a:pPr marL="1371600" lvl="6" indent="-457200">
              <a:buSzPct val="110000"/>
              <a:buFont typeface="Wingdings" panose="05000000000000000000" pitchFamily="2" charset="2"/>
              <a:buChar char="§"/>
            </a:pPr>
            <a:endParaRPr lang="cs-CZ" sz="2400" dirty="0" smtClean="0"/>
          </a:p>
          <a:p>
            <a:pPr marL="1371600" lvl="6" indent="-457200">
              <a:buSzPct val="110000"/>
              <a:buFont typeface="Wingdings" panose="05000000000000000000" pitchFamily="2" charset="2"/>
              <a:buChar char="§"/>
            </a:pPr>
            <a:r>
              <a:rPr lang="cs-CZ" sz="2400" dirty="0" smtClean="0"/>
              <a:t>příklad funkce když:</a:t>
            </a:r>
          </a:p>
          <a:p>
            <a:pPr marL="1371600" lvl="6" indent="-457200"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1371600" lvl="6" indent="-457200">
              <a:buFont typeface="Wingdings" panose="05000000000000000000" pitchFamily="2" charset="2"/>
              <a:buChar char="§"/>
            </a:pPr>
            <a:endParaRPr lang="cs-CZ" sz="2400" dirty="0" smtClean="0"/>
          </a:p>
          <a:p>
            <a:pPr marL="914400" lvl="6" indent="0">
              <a:buNone/>
            </a:pPr>
            <a:endParaRPr lang="cs-CZ" sz="2400" dirty="0"/>
          </a:p>
          <a:p>
            <a:pPr marL="45720" lvl="3" indent="0">
              <a:buNone/>
            </a:pPr>
            <a:endParaRPr lang="cs-CZ" dirty="0"/>
          </a:p>
          <a:p>
            <a:pPr marL="45720" lvl="3" indent="0">
              <a:buNone/>
            </a:pPr>
            <a:endParaRPr lang="cs-CZ" dirty="0" smtClean="0"/>
          </a:p>
          <a:p>
            <a:pPr marL="45720" lvl="3" indent="0">
              <a:buNone/>
            </a:pPr>
            <a:endParaRPr lang="cs-CZ" dirty="0"/>
          </a:p>
          <a:p>
            <a:pPr marL="45720" lvl="3" indent="0">
              <a:buNone/>
            </a:pPr>
            <a:endParaRPr lang="cs-CZ" dirty="0" smtClean="0"/>
          </a:p>
          <a:p>
            <a:pPr marL="45720" lvl="3" indent="0">
              <a:buNone/>
            </a:pPr>
            <a:endParaRPr lang="cs-CZ" dirty="0"/>
          </a:p>
          <a:p>
            <a:pPr marL="45720" lvl="3" indent="0">
              <a:buNone/>
            </a:pPr>
            <a:endParaRPr lang="cs-CZ" dirty="0" smtClean="0"/>
          </a:p>
          <a:p>
            <a:pPr marL="45720" lvl="3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4433788"/>
            <a:ext cx="2922443" cy="1801040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79712" y="3020014"/>
            <a:ext cx="4608512" cy="372226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4437112"/>
            <a:ext cx="3107132" cy="1806472"/>
          </a:xfrm>
          <a:prstGeom prst="rect">
            <a:avLst/>
          </a:prstGeom>
        </p:spPr>
      </p:pic>
      <p:sp>
        <p:nvSpPr>
          <p:cNvPr id="7" name="Šipka dolů 6"/>
          <p:cNvSpPr/>
          <p:nvPr/>
        </p:nvSpPr>
        <p:spPr>
          <a:xfrm rot="1601074">
            <a:off x="3599439" y="3443040"/>
            <a:ext cx="432048" cy="100021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ů 7"/>
          <p:cNvSpPr/>
          <p:nvPr/>
        </p:nvSpPr>
        <p:spPr>
          <a:xfrm rot="19804132">
            <a:off x="4846836" y="3394222"/>
            <a:ext cx="432048" cy="102405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66738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28600" lvl="3"/>
            <a:endParaRPr lang="cs-CZ" dirty="0" smtClean="0"/>
          </a:p>
          <a:p>
            <a:pPr marL="852678" lvl="4" indent="-514350"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FUNKCE DNES </a:t>
            </a:r>
            <a:endParaRPr lang="cs-CZ" sz="2800" dirty="0"/>
          </a:p>
          <a:p>
            <a:endParaRPr lang="cs-CZ" dirty="0" smtClean="0"/>
          </a:p>
          <a:p>
            <a:pPr lvl="5">
              <a:buSzPct val="110000"/>
              <a:buFont typeface="Wingdings" panose="05000000000000000000" pitchFamily="2" charset="2"/>
              <a:buChar char="§"/>
            </a:pPr>
            <a:r>
              <a:rPr lang="cs-CZ" sz="2400" dirty="0" smtClean="0"/>
              <a:t> vrátí pořadové číslo aktuálního data</a:t>
            </a:r>
          </a:p>
          <a:p>
            <a:pPr lvl="5">
              <a:buSzPct val="110000"/>
              <a:buFont typeface="Wingdings" panose="05000000000000000000" pitchFamily="2" charset="2"/>
              <a:buChar char="§"/>
            </a:pPr>
            <a:endParaRPr lang="cs-CZ" sz="2400" dirty="0"/>
          </a:p>
          <a:p>
            <a:pPr lvl="5">
              <a:buSzPct val="110000"/>
              <a:buFont typeface="Wingdings" panose="05000000000000000000" pitchFamily="2" charset="2"/>
              <a:buChar char="§"/>
            </a:pPr>
            <a:r>
              <a:rPr lang="cs-CZ" sz="2400" dirty="0"/>
              <a:t> </a:t>
            </a:r>
            <a:r>
              <a:rPr lang="cs-CZ" sz="2400" dirty="0" smtClean="0"/>
              <a:t>zobrazí </a:t>
            </a:r>
            <a:r>
              <a:rPr lang="cs-CZ" sz="2400" dirty="0"/>
              <a:t>aktuální datum bez ohledu na to, kdy daný </a:t>
            </a:r>
            <a:endParaRPr lang="cs-CZ" sz="2400" dirty="0" smtClean="0"/>
          </a:p>
          <a:p>
            <a:pPr marL="1481328" lvl="5" indent="0">
              <a:buSzPct val="110000"/>
              <a:buNone/>
            </a:pPr>
            <a:r>
              <a:rPr lang="cs-CZ" sz="2400" dirty="0"/>
              <a:t> </a:t>
            </a:r>
            <a:r>
              <a:rPr lang="cs-CZ" sz="2400" dirty="0" smtClean="0"/>
              <a:t>  sešit otevřeme</a:t>
            </a:r>
          </a:p>
          <a:p>
            <a:pPr marL="1481328" lvl="5" indent="0">
              <a:buSzPct val="110000"/>
              <a:buNone/>
            </a:pPr>
            <a:endParaRPr lang="cs-CZ" sz="2400" dirty="0"/>
          </a:p>
          <a:p>
            <a:pPr marL="1481328" lvl="5" indent="0">
              <a:buSzPct val="110000"/>
              <a:buNone/>
            </a:pPr>
            <a:endParaRPr lang="cs-CZ" sz="2400" dirty="0"/>
          </a:p>
          <a:p>
            <a:pPr lvl="5"/>
            <a:endParaRPr lang="cs-CZ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3958828"/>
            <a:ext cx="2596102" cy="694308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3959511"/>
            <a:ext cx="2510186" cy="694308"/>
          </a:xfrm>
          <a:prstGeom prst="rect">
            <a:avLst/>
          </a:prstGeom>
        </p:spPr>
      </p:pic>
      <p:sp>
        <p:nvSpPr>
          <p:cNvPr id="6" name="Šipka doprava 5"/>
          <p:cNvSpPr/>
          <p:nvPr/>
        </p:nvSpPr>
        <p:spPr>
          <a:xfrm>
            <a:off x="3495694" y="4064349"/>
            <a:ext cx="201241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 descr="Výřez obrazovk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8600" y="5553570"/>
            <a:ext cx="2596102" cy="669098"/>
          </a:xfrm>
          <a:prstGeom prst="rect">
            <a:avLst/>
          </a:prstGeom>
        </p:spPr>
      </p:pic>
      <p:sp>
        <p:nvSpPr>
          <p:cNvPr id="8" name="Šipka doprava 7"/>
          <p:cNvSpPr/>
          <p:nvPr/>
        </p:nvSpPr>
        <p:spPr>
          <a:xfrm>
            <a:off x="3494702" y="5645803"/>
            <a:ext cx="201241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Výřez obrazovky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5495991"/>
            <a:ext cx="2510186" cy="63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3044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5720" indent="0">
              <a:buNone/>
            </a:pPr>
            <a:endParaRPr lang="cs-CZ" dirty="0" smtClean="0"/>
          </a:p>
          <a:p>
            <a:pPr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  PŘEVOD STUPNĚ </a:t>
            </a:r>
            <a:r>
              <a:rPr lang="cs-CZ" sz="2800" dirty="0" smtClean="0">
                <a:sym typeface="Wingdings" panose="05000000000000000000" pitchFamily="2" charset="2"/>
              </a:rPr>
              <a:t> RADIÁNY</a:t>
            </a:r>
          </a:p>
          <a:p>
            <a:pPr>
              <a:buSzPct val="110000"/>
              <a:buFont typeface="Wingdings" panose="05000000000000000000" pitchFamily="2" charset="2"/>
              <a:buChar char="Ø"/>
            </a:pPr>
            <a:endParaRPr lang="cs-CZ" sz="2800" dirty="0">
              <a:sym typeface="Wingdings" panose="05000000000000000000" pitchFamily="2" charset="2"/>
            </a:endParaRPr>
          </a:p>
          <a:p>
            <a:pPr marL="1371600" lvl="3" indent="-457200">
              <a:buSzPct val="110000"/>
              <a:buFont typeface="+mj-lt"/>
              <a:buAutoNum type="alphaLcParenR"/>
            </a:pPr>
            <a:r>
              <a:rPr lang="cs-CZ" sz="2400" dirty="0" smtClean="0">
                <a:sym typeface="Wingdings" panose="05000000000000000000" pitchFamily="2" charset="2"/>
              </a:rPr>
              <a:t>přepočet pomocí funkce PI()</a:t>
            </a:r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400" dirty="0">
              <a:sym typeface="Wingdings" panose="05000000000000000000" pitchFamily="2" charset="2"/>
            </a:endParaRPr>
          </a:p>
          <a:p>
            <a:pPr marL="1481328" lvl="5" indent="0">
              <a:buSzPct val="110000"/>
              <a:buNone/>
            </a:pPr>
            <a:endParaRPr lang="cs-CZ" sz="2400" dirty="0" smtClean="0">
              <a:sym typeface="Wingdings" panose="05000000000000000000" pitchFamily="2" charset="2"/>
            </a:endParaRPr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400" dirty="0">
              <a:sym typeface="Wingdings" panose="05000000000000000000" pitchFamily="2" charset="2"/>
            </a:endParaRPr>
          </a:p>
          <a:p>
            <a:pPr marL="914400" lvl="3" indent="0">
              <a:buSzPct val="110000"/>
              <a:buNone/>
            </a:pPr>
            <a:endParaRPr lang="cs-CZ" sz="2400" dirty="0" smtClean="0"/>
          </a:p>
          <a:p>
            <a:pPr marL="1371600" lvl="3" indent="-457200">
              <a:buSzPct val="110000"/>
              <a:buFont typeface="+mj-lt"/>
              <a:buAutoNum type="alphaLcParenR" startAt="2"/>
            </a:pPr>
            <a:r>
              <a:rPr lang="cs-CZ" sz="2400" dirty="0"/>
              <a:t> </a:t>
            </a:r>
            <a:r>
              <a:rPr lang="cs-CZ" sz="2400" dirty="0" smtClean="0"/>
              <a:t>přepočet pomocí funkce RADIANS</a:t>
            </a:r>
          </a:p>
          <a:p>
            <a:pPr marL="1371600" lvl="3" indent="-457200">
              <a:buSzPct val="110000"/>
              <a:buFont typeface="+mj-lt"/>
              <a:buAutoNum type="alphaLcParenR" startAt="2"/>
            </a:pPr>
            <a:endParaRPr lang="cs-CZ" sz="2400" dirty="0"/>
          </a:p>
          <a:p>
            <a:pPr marL="1371600" lvl="3" indent="-457200">
              <a:buSzPct val="110000"/>
              <a:buFont typeface="+mj-lt"/>
              <a:buAutoNum type="alphaLcParenR" startAt="2"/>
            </a:pPr>
            <a:endParaRPr lang="cs-CZ" sz="2400" dirty="0" smtClean="0"/>
          </a:p>
          <a:p>
            <a:pPr marL="1207008" lvl="4" indent="0">
              <a:buSzPct val="110000"/>
              <a:buNone/>
            </a:pPr>
            <a:endParaRPr lang="cs-CZ" sz="2200" dirty="0" smtClean="0"/>
          </a:p>
          <a:p>
            <a:pPr lvl="4">
              <a:buSzPct val="110000"/>
              <a:buFont typeface="Wingdings" panose="05000000000000000000" pitchFamily="2" charset="2"/>
              <a:buChar char="v"/>
            </a:pPr>
            <a:endParaRPr lang="cs-CZ" sz="2200" dirty="0" smtClean="0"/>
          </a:p>
          <a:p>
            <a:pPr marL="914400" lvl="3" indent="0">
              <a:buSzPct val="110000"/>
              <a:buNone/>
            </a:pPr>
            <a:endParaRPr lang="cs-CZ" sz="2400" dirty="0"/>
          </a:p>
          <a:p>
            <a:pPr marL="914400" lvl="3" indent="0">
              <a:buSzPct val="110000"/>
              <a:buNone/>
            </a:pPr>
            <a:endParaRPr lang="cs-CZ" sz="2400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2810578"/>
            <a:ext cx="2801390" cy="627899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5364111"/>
            <a:ext cx="2801390" cy="630313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2743709"/>
            <a:ext cx="1769704" cy="623135"/>
          </a:xfrm>
          <a:prstGeom prst="rect">
            <a:avLst/>
          </a:prstGeom>
        </p:spPr>
      </p:pic>
      <p:pic>
        <p:nvPicPr>
          <p:cNvPr id="7" name="Obrázek 6" descr="Výřez obrazovk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5298448"/>
            <a:ext cx="1769704" cy="623135"/>
          </a:xfrm>
          <a:prstGeom prst="rect">
            <a:avLst/>
          </a:prstGeom>
        </p:spPr>
      </p:pic>
      <p:sp>
        <p:nvSpPr>
          <p:cNvPr id="8" name="Šipka doprava 7"/>
          <p:cNvSpPr/>
          <p:nvPr/>
        </p:nvSpPr>
        <p:spPr>
          <a:xfrm>
            <a:off x="3635896" y="2810578"/>
            <a:ext cx="20882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3635896" y="5436951"/>
            <a:ext cx="20882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023313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5720" indent="0">
              <a:buSzPct val="110000"/>
              <a:buNone/>
            </a:pPr>
            <a:r>
              <a:rPr lang="cs-CZ" dirty="0" smtClean="0"/>
              <a:t> </a:t>
            </a:r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  </a:t>
            </a:r>
            <a:r>
              <a:rPr lang="cs-CZ" sz="2800" dirty="0" smtClean="0">
                <a:solidFill>
                  <a:schemeClr val="tx1"/>
                </a:solidFill>
              </a:rPr>
              <a:t>LINREGRESE</a:t>
            </a:r>
            <a:r>
              <a:rPr lang="cs-CZ" sz="2800" dirty="0" smtClean="0"/>
              <a:t> </a:t>
            </a:r>
          </a:p>
          <a:p>
            <a:pPr marL="914400" lvl="3" indent="0">
              <a:buSzPct val="110000"/>
              <a:buNone/>
            </a:pPr>
            <a:r>
              <a:rPr lang="cs-CZ" sz="2400" dirty="0"/>
              <a:t> </a:t>
            </a:r>
            <a:endParaRPr lang="cs-CZ" sz="2400" dirty="0" smtClean="0">
              <a:solidFill>
                <a:schemeClr val="tx1"/>
              </a:solidFill>
            </a:endParaRP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chemeClr val="tx1"/>
                </a:solidFill>
              </a:rPr>
              <a:t>Lineární regrese je vztah dvou </a:t>
            </a:r>
            <a:r>
              <a:rPr lang="cs-CZ" sz="2400" dirty="0" smtClean="0">
                <a:solidFill>
                  <a:schemeClr val="tx1"/>
                </a:solidFill>
              </a:rPr>
              <a:t>proměnných, </a:t>
            </a:r>
            <a:r>
              <a:rPr lang="cs-CZ" sz="2400" dirty="0">
                <a:solidFill>
                  <a:schemeClr val="tx1"/>
                </a:solidFill>
              </a:rPr>
              <a:t>kdy </a:t>
            </a:r>
            <a:r>
              <a:rPr lang="cs-CZ" sz="2400" dirty="0" smtClean="0">
                <a:solidFill>
                  <a:schemeClr val="tx1"/>
                </a:solidFill>
              </a:rPr>
              <a:t>jedna   </a:t>
            </a:r>
          </a:p>
          <a:p>
            <a:pPr marL="914400" lvl="3" indent="0"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proměnná závisí na druhé proměnné</a:t>
            </a:r>
          </a:p>
          <a:p>
            <a:pPr marL="914400" lvl="3" indent="0"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</a:rPr>
              <a:t> </a:t>
            </a:r>
            <a:endParaRPr lang="cs-CZ" sz="2400" dirty="0" smtClean="0">
              <a:solidFill>
                <a:schemeClr val="tx1"/>
              </a:solidFill>
            </a:endParaRP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 lze charakterizovat vztahem   </a:t>
            </a:r>
            <a:r>
              <a:rPr lang="cs-CZ" sz="2400" b="1" u="sng" dirty="0">
                <a:solidFill>
                  <a:schemeClr val="tx1"/>
                </a:solidFill>
              </a:rPr>
              <a:t>y = a*x + </a:t>
            </a:r>
            <a:r>
              <a:rPr lang="cs-CZ" sz="2400" b="1" u="sng" dirty="0" smtClean="0">
                <a:solidFill>
                  <a:schemeClr val="tx1"/>
                </a:solidFill>
              </a:rPr>
              <a:t>b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endParaRPr lang="cs-CZ" sz="2400" b="1" u="sng" dirty="0" smtClean="0">
              <a:solidFill>
                <a:schemeClr val="tx1"/>
              </a:solidFill>
            </a:endParaRP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v grafickém znázornění se jedná o přímku</a:t>
            </a:r>
            <a:r>
              <a:rPr lang="cs-CZ" sz="2400" b="1" dirty="0" smtClean="0">
                <a:solidFill>
                  <a:schemeClr val="tx1"/>
                </a:solidFill>
              </a:rPr>
              <a:t>  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endParaRPr lang="cs-CZ" sz="2400" b="1" dirty="0">
              <a:solidFill>
                <a:schemeClr val="tx1"/>
              </a:solidFill>
            </a:endParaRP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posuzujeme dva typy hodnot přičemž jeden typ závisí </a:t>
            </a:r>
          </a:p>
          <a:p>
            <a:pPr marL="914400" lvl="3" indent="0">
              <a:buSzPct val="110000"/>
              <a:buNone/>
            </a:pP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na druhém</a:t>
            </a:r>
          </a:p>
          <a:p>
            <a:pPr marL="914400" lvl="3" indent="0">
              <a:buSzPct val="110000"/>
              <a:buNone/>
            </a:pPr>
            <a:endParaRPr lang="cs-CZ" sz="2400" b="1" dirty="0">
              <a:solidFill>
                <a:schemeClr val="tx1"/>
              </a:solidFill>
            </a:endParaRPr>
          </a:p>
          <a:p>
            <a:pPr marL="914400" lvl="3" indent="0">
              <a:buSzPct val="110000"/>
              <a:buNone/>
            </a:pPr>
            <a:endParaRPr lang="cs-CZ" sz="2400" b="1" dirty="0" smtClean="0">
              <a:solidFill>
                <a:schemeClr val="tx1"/>
              </a:solidFill>
            </a:endParaRPr>
          </a:p>
          <a:p>
            <a:pPr marL="914400" lvl="3" indent="0">
              <a:buSzPct val="110000"/>
              <a:buNone/>
            </a:pPr>
            <a:endParaRPr lang="cs-C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628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dirty="0" smtClean="0"/>
          </a:p>
          <a:p>
            <a:pPr lvl="1">
              <a:buSzPct val="110000"/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 PŘÍKLAD LINREGRESE</a:t>
            </a:r>
          </a:p>
          <a:p>
            <a:pPr marL="1207008" lvl="4" indent="0">
              <a:buSzPct val="110000"/>
              <a:buNone/>
            </a:pPr>
            <a:endParaRPr lang="cs-CZ" sz="2200" dirty="0" smtClean="0"/>
          </a:p>
          <a:p>
            <a:pPr lvl="4">
              <a:buSzPct val="110000"/>
              <a:buFont typeface="Wingdings" panose="05000000000000000000" pitchFamily="2" charset="2"/>
              <a:buChar char="§"/>
            </a:pPr>
            <a:r>
              <a:rPr lang="cs-CZ" sz="2200" dirty="0" smtClean="0"/>
              <a:t> závislost prodaných kopečků zmrzliny na teplotě</a:t>
            </a:r>
          </a:p>
          <a:p>
            <a:pPr lvl="4">
              <a:buSzPct val="110000"/>
              <a:buFont typeface="Wingdings" panose="05000000000000000000" pitchFamily="2" charset="2"/>
              <a:buChar char="§"/>
            </a:pPr>
            <a:r>
              <a:rPr lang="cs-CZ" sz="2200" dirty="0"/>
              <a:t> </a:t>
            </a:r>
            <a:r>
              <a:rPr lang="cs-CZ" sz="2200" dirty="0" smtClean="0"/>
              <a:t>lineární regrese je tedy dána rovnicí  y = a*x + b</a:t>
            </a:r>
          </a:p>
          <a:p>
            <a:pPr lvl="4">
              <a:buSzPct val="110000"/>
              <a:buFont typeface="Wingdings" panose="05000000000000000000" pitchFamily="2" charset="2"/>
              <a:buChar char="§"/>
            </a:pPr>
            <a:r>
              <a:rPr lang="cs-CZ" sz="2200" dirty="0"/>
              <a:t> </a:t>
            </a:r>
            <a:r>
              <a:rPr lang="cs-CZ" sz="2200" dirty="0" smtClean="0"/>
              <a:t>kde parametr x je teplota</a:t>
            </a:r>
          </a:p>
          <a:p>
            <a:pPr lvl="4">
              <a:buSzPct val="110000"/>
              <a:buFont typeface="Wingdings" panose="05000000000000000000" pitchFamily="2" charset="2"/>
              <a:buChar char="§"/>
            </a:pPr>
            <a:r>
              <a:rPr lang="cs-CZ" sz="2200" dirty="0" smtClean="0"/>
              <a:t> vstupní data</a:t>
            </a:r>
            <a:endParaRPr lang="cs-CZ" sz="2200" dirty="0"/>
          </a:p>
          <a:p>
            <a:pPr lvl="4">
              <a:buSzPct val="110000"/>
              <a:buFont typeface="Arial" panose="020B0604020202020204" pitchFamily="34" charset="0"/>
              <a:buChar char="•"/>
            </a:pPr>
            <a:endParaRPr lang="cs-CZ" sz="2200" dirty="0" smtClean="0"/>
          </a:p>
          <a:p>
            <a:pPr lvl="1">
              <a:buSzPct val="110000"/>
              <a:buFont typeface="Arial" panose="020B0604020202020204" pitchFamily="34" charset="0"/>
              <a:buChar char="•"/>
            </a:pPr>
            <a:endParaRPr lang="cs-CZ" sz="2800" dirty="0"/>
          </a:p>
          <a:p>
            <a:pPr lvl="1">
              <a:buSzPct val="110000"/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lvl="4">
              <a:buSzPct val="11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lvl="2">
              <a:buSzPct val="110000"/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5" name="Šipka doprava 4"/>
          <p:cNvSpPr/>
          <p:nvPr/>
        </p:nvSpPr>
        <p:spPr>
          <a:xfrm>
            <a:off x="3131840" y="2708920"/>
            <a:ext cx="7920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3928" y="2708920"/>
            <a:ext cx="5092656" cy="387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294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dirty="0" smtClean="0"/>
          </a:p>
          <a:p>
            <a:pPr lvl="1">
              <a:buSzPct val="110000"/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sz="2400" dirty="0" smtClean="0"/>
              <a:t>POSTUP </a:t>
            </a:r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1371600" lvl="3" indent="-457200">
              <a:buSzPct val="110000"/>
              <a:buFont typeface="+mj-lt"/>
              <a:buAutoNum type="alphaLcParenR"/>
            </a:pPr>
            <a:r>
              <a:rPr lang="cs-CZ" sz="2400" dirty="0" smtClean="0"/>
              <a:t>označení dvou volných buněk</a:t>
            </a:r>
          </a:p>
          <a:p>
            <a:pPr marL="1371600" lvl="3" indent="-457200">
              <a:buSzPct val="110000"/>
              <a:buFont typeface="+mj-lt"/>
              <a:buAutoNum type="alphaLcParenR"/>
            </a:pPr>
            <a:r>
              <a:rPr lang="cs-CZ" sz="2400" dirty="0" smtClean="0"/>
              <a:t>do řádku vzorců vypíšeme příkaz </a:t>
            </a:r>
            <a:endParaRPr lang="cs-CZ" sz="2400" dirty="0" smtClean="0">
              <a:sym typeface="Wingdings" panose="05000000000000000000" pitchFamily="2" charset="2"/>
            </a:endParaRPr>
          </a:p>
          <a:p>
            <a:pPr marL="1371600" lvl="3" indent="-457200">
              <a:buSzPct val="110000"/>
              <a:buFont typeface="+mj-lt"/>
              <a:buAutoNum type="alphaLcParenR"/>
            </a:pPr>
            <a:r>
              <a:rPr lang="cs-CZ" sz="2400" dirty="0" smtClean="0">
                <a:sym typeface="Wingdings" panose="05000000000000000000" pitchFamily="2" charset="2"/>
              </a:rPr>
              <a:t>Výsledkem jsou koeficienty A, B</a:t>
            </a:r>
            <a:r>
              <a:rPr lang="cs-CZ" sz="2400" dirty="0" smtClean="0"/>
              <a:t> </a:t>
            </a:r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000" dirty="0"/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000" dirty="0" smtClean="0"/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000" dirty="0"/>
          </a:p>
          <a:p>
            <a:pPr marL="1371600" lvl="3" indent="-457200">
              <a:buSzPct val="110000"/>
              <a:buFont typeface="+mj-lt"/>
              <a:buAutoNum type="alphaLcParenR"/>
            </a:pPr>
            <a:endParaRPr lang="cs-CZ" sz="2000" dirty="0" smtClean="0"/>
          </a:p>
          <a:p>
            <a:pPr lvl="3">
              <a:buSzPct val="110000"/>
            </a:pPr>
            <a:r>
              <a:rPr lang="cs-CZ" sz="2000" dirty="0" smtClean="0"/>
              <a:t> </a:t>
            </a:r>
            <a:r>
              <a:rPr lang="cs-CZ" sz="2400" dirty="0" smtClean="0"/>
              <a:t>výsledná závislost je tedy vyjádřena rovnicí  </a:t>
            </a:r>
          </a:p>
          <a:p>
            <a:pPr marL="914400" lvl="3" indent="0">
              <a:buSzPct val="110000"/>
              <a:buNone/>
            </a:pPr>
            <a:r>
              <a:rPr lang="cs-CZ" sz="2400" b="1" dirty="0" smtClean="0"/>
              <a:t>                     </a:t>
            </a:r>
            <a:r>
              <a:rPr lang="cs-CZ" sz="2400" b="1" u="sng" dirty="0" smtClean="0"/>
              <a:t>y = 8,97*x + 14,166</a:t>
            </a:r>
          </a:p>
          <a:p>
            <a:pPr marL="914400" lvl="3" indent="0">
              <a:buSzPct val="110000"/>
              <a:buNone/>
            </a:pPr>
            <a:endParaRPr lang="cs-CZ" sz="2400" dirty="0" smtClean="0"/>
          </a:p>
          <a:p>
            <a:pPr lvl="3">
              <a:buSzPct val="110000"/>
            </a:pPr>
            <a:r>
              <a:rPr lang="cs-CZ" sz="2400" dirty="0" smtClean="0"/>
              <a:t>tzn. že například při teplotě 26°C přepokládám prodej cca 250 kopečků zmrzliny</a:t>
            </a:r>
            <a:endParaRPr lang="cs-CZ" sz="2400" b="1" u="sng" dirty="0" smtClean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59872" y="1916832"/>
            <a:ext cx="3168352" cy="412622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3147743"/>
            <a:ext cx="5586984" cy="76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854184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1">
              <a:buSzPct val="110000"/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r>
              <a:rPr lang="cs-CZ" dirty="0" smtClean="0"/>
              <a:t> </a:t>
            </a:r>
            <a:r>
              <a:rPr lang="cs-CZ" sz="2400" dirty="0" smtClean="0"/>
              <a:t>jiné způsoby lineární regrese</a:t>
            </a:r>
          </a:p>
          <a:p>
            <a:pPr lvl="3">
              <a:buSzPct val="110000"/>
              <a:buFont typeface="Wingdings" panose="05000000000000000000" pitchFamily="2" charset="2"/>
              <a:buChar char="Ø"/>
            </a:pPr>
            <a:endParaRPr lang="cs-CZ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r>
              <a:rPr lang="cs-CZ" sz="2000" dirty="0" smtClean="0"/>
              <a:t> grafické vyjádření pomocí grafu typu XY</a:t>
            </a:r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lvl="3">
              <a:buSzPct val="110000"/>
              <a:buFont typeface="Courier New" panose="02070309020205020404" pitchFamily="49" charset="0"/>
              <a:buChar char="o"/>
            </a:pPr>
            <a:r>
              <a:rPr lang="cs-CZ" sz="2000" dirty="0" smtClean="0"/>
              <a:t> další způsob pro výpočet koeficientů např. přes analytické nástroje </a:t>
            </a:r>
            <a:endParaRPr lang="cs-CZ" sz="2000" dirty="0"/>
          </a:p>
        </p:txBody>
      </p:sp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772816"/>
            <a:ext cx="3891965" cy="3286548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3968" y="1772816"/>
            <a:ext cx="4688809" cy="328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123569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1052736"/>
            <a:ext cx="3650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TÉMATA   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5576" y="2492896"/>
            <a:ext cx="549252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5400" dirty="0" smtClean="0"/>
              <a:t> FORMÁT BUNĚK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5400" dirty="0" smtClean="0"/>
              <a:t> VZORCE</a:t>
            </a:r>
          </a:p>
          <a:p>
            <a:endParaRPr lang="cs-CZ" sz="5400" dirty="0" smtClean="0"/>
          </a:p>
        </p:txBody>
      </p:sp>
    </p:spTree>
    <p:extLst>
      <p:ext uri="{BB962C8B-B14F-4D97-AF65-F5344CB8AC3E}">
        <p14:creationId xmlns:p14="http://schemas.microsoft.com/office/powerpoint/2010/main" xmlns="" val="2094908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dirty="0" smtClean="0"/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r>
              <a:rPr lang="cs-CZ" sz="2800" dirty="0"/>
              <a:t> </a:t>
            </a:r>
            <a:r>
              <a:rPr lang="cs-CZ" sz="2800" dirty="0" smtClean="0"/>
              <a:t> METODA NEJMENŠÍCH ČTVERCŮ</a:t>
            </a:r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endParaRPr lang="cs-CZ" sz="2800" dirty="0"/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r>
              <a:rPr lang="cs-CZ" sz="2600" dirty="0" smtClean="0"/>
              <a:t>  </a:t>
            </a:r>
            <a:r>
              <a:rPr lang="cs-CZ" sz="2400" dirty="0" smtClean="0"/>
              <a:t>je ekvivalentní lineární regresi</a:t>
            </a:r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endParaRPr lang="cs-CZ" sz="2400" dirty="0"/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r>
              <a:rPr lang="cs-CZ" sz="2400" dirty="0"/>
              <a:t>  matematicko-statistická metoda pro aproximaci řešení </a:t>
            </a:r>
          </a:p>
          <a:p>
            <a:pPr marL="640080" lvl="2" indent="0">
              <a:buSzPct val="110000"/>
              <a:buNone/>
            </a:pPr>
            <a:r>
              <a:rPr lang="cs-CZ" sz="2400" dirty="0" smtClean="0"/>
              <a:t>    přeurčených </a:t>
            </a:r>
            <a:r>
              <a:rPr lang="cs-CZ" sz="2400" dirty="0"/>
              <a:t>soustav rovnic </a:t>
            </a:r>
            <a:r>
              <a:rPr lang="cs-CZ" sz="2400" dirty="0" smtClean="0"/>
              <a:t>(více rovnic než neznámých)</a:t>
            </a:r>
          </a:p>
          <a:p>
            <a:pPr marL="640080" lvl="2" indent="0">
              <a:buSzPct val="110000"/>
              <a:buNone/>
            </a:pPr>
            <a:r>
              <a:rPr lang="cs-CZ" sz="2400" dirty="0" smtClean="0"/>
              <a:t> </a:t>
            </a:r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r>
              <a:rPr lang="cs-CZ" sz="2400" dirty="0" smtClean="0"/>
              <a:t>  řešení minimalizuje součet čtverců odchylek rovnic</a:t>
            </a:r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endParaRPr lang="cs-CZ" sz="2400" dirty="0"/>
          </a:p>
          <a:p>
            <a:pPr lvl="2">
              <a:buSzPct val="110000"/>
              <a:buFont typeface="Wingdings" panose="05000000000000000000" pitchFamily="2" charset="2"/>
              <a:buChar char="§"/>
            </a:pPr>
            <a:r>
              <a:rPr lang="cs-CZ" sz="2400" dirty="0" smtClean="0"/>
              <a:t>  grafické znázornění je aproximace dat přímkou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xmlns="" val="14763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1"/>
            <a:endParaRPr lang="cs-CZ" dirty="0" smtClean="0"/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r>
              <a:rPr lang="cs-CZ" sz="2800" dirty="0"/>
              <a:t> </a:t>
            </a:r>
            <a:r>
              <a:rPr lang="cs-CZ" sz="2800" dirty="0" smtClean="0"/>
              <a:t> APROXIMACE</a:t>
            </a:r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endParaRPr lang="cs-CZ" sz="2800" dirty="0"/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/>
              <a:t> </a:t>
            </a:r>
            <a:r>
              <a:rPr lang="cs-CZ" sz="2400" dirty="0" smtClean="0"/>
              <a:t>jinými slovy </a:t>
            </a:r>
            <a:r>
              <a:rPr lang="cs-CZ" sz="2400" dirty="0" err="1" smtClean="0"/>
              <a:t>příblížení</a:t>
            </a:r>
            <a:r>
              <a:rPr lang="cs-CZ" sz="2400" dirty="0" smtClean="0"/>
              <a:t> či odhad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 smtClean="0"/>
              <a:t> nepřesné ale důvěrné vyjádření čísla nebo funkce</a:t>
            </a:r>
            <a:endParaRPr lang="cs-CZ" sz="2400" dirty="0"/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 smtClean="0"/>
              <a:t> jedná se o alternativu analytického řešení</a:t>
            </a:r>
          </a:p>
          <a:p>
            <a:pPr marL="914400" lvl="3" indent="0">
              <a:buSzPct val="110000"/>
              <a:buNone/>
            </a:pPr>
            <a:endParaRPr lang="cs-CZ" sz="2400" dirty="0" smtClean="0"/>
          </a:p>
          <a:p>
            <a:pPr lvl="1">
              <a:buSzPct val="110000"/>
              <a:buFont typeface="Wingdings" panose="05000000000000000000" pitchFamily="2" charset="2"/>
              <a:buChar char="Ø"/>
            </a:pPr>
            <a:r>
              <a:rPr lang="cs-CZ" sz="2800" dirty="0" smtClean="0"/>
              <a:t>  INTERPOLACE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/>
              <a:t> nalezení přibližné hodnoty funkce v </a:t>
            </a:r>
            <a:r>
              <a:rPr lang="cs-CZ" sz="2400" dirty="0" smtClean="0"/>
              <a:t>intervalu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/>
              <a:t> </a:t>
            </a:r>
            <a:r>
              <a:rPr lang="cs-CZ" sz="2400" dirty="0" smtClean="0"/>
              <a:t>vstupní hodnoty jsou zadány nebo získány měřením</a:t>
            </a:r>
          </a:p>
          <a:p>
            <a:pPr lvl="3">
              <a:buSzPct val="110000"/>
              <a:buFont typeface="Arial" panose="020B0604020202020204" pitchFamily="34" charset="0"/>
              <a:buChar char="•"/>
            </a:pPr>
            <a:r>
              <a:rPr lang="cs-CZ" sz="2400" dirty="0"/>
              <a:t> </a:t>
            </a:r>
            <a:r>
              <a:rPr lang="cs-CZ" sz="2400" dirty="0" smtClean="0"/>
              <a:t>grafické řešení je proložení křivky známými body funkce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9518081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pPr lvl="1"/>
            <a:endParaRPr lang="cs-CZ" sz="2800" dirty="0"/>
          </a:p>
          <a:p>
            <a:pPr marL="365760" lvl="1" indent="0" algn="ctr">
              <a:buNone/>
            </a:pPr>
            <a:r>
              <a:rPr lang="cs-CZ" sz="13800" dirty="0" smtClean="0"/>
              <a:t>DOTAZY</a:t>
            </a:r>
          </a:p>
          <a:p>
            <a:pPr marL="365760" lvl="1" indent="0" algn="ctr">
              <a:buNone/>
            </a:pPr>
            <a:endParaRPr lang="cs-CZ" sz="13800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55168" y="3278512"/>
            <a:ext cx="5197152" cy="343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816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 smtClean="0"/>
          </a:p>
          <a:p>
            <a:pPr marL="45720" indent="0" algn="ctr">
              <a:buNone/>
            </a:pPr>
            <a:r>
              <a:rPr lang="cs-CZ" sz="5400" dirty="0" smtClean="0"/>
              <a:t>DĚKUJEME ZA POZORNOST</a:t>
            </a:r>
          </a:p>
          <a:p>
            <a:pPr marL="45720" indent="0" algn="ctr">
              <a:buNone/>
            </a:pP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xmlns="" val="356978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692696"/>
            <a:ext cx="7560840" cy="564980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cs-CZ" sz="6200" b="1" dirty="0" smtClean="0"/>
              <a:t>EXCEL</a:t>
            </a:r>
            <a:r>
              <a:rPr lang="cs-CZ" sz="6200" dirty="0" smtClean="0"/>
              <a:t> </a:t>
            </a:r>
          </a:p>
          <a:p>
            <a:pPr algn="ctr">
              <a:buNone/>
            </a:pPr>
            <a:endParaRPr lang="cs-CZ" sz="6200" dirty="0" smtClean="0"/>
          </a:p>
          <a:p>
            <a:r>
              <a:rPr lang="cs-CZ" sz="4400" dirty="0" smtClean="0"/>
              <a:t> tabulkový procesor od firmy Microsoft</a:t>
            </a:r>
          </a:p>
          <a:p>
            <a:endParaRPr lang="cs-CZ" sz="4400" dirty="0" smtClean="0"/>
          </a:p>
          <a:p>
            <a:r>
              <a:rPr lang="cs-CZ" sz="4400" dirty="0" smtClean="0"/>
              <a:t> slouží pro operační systém Microsoft   	Windows a počítače Macintosh</a:t>
            </a:r>
          </a:p>
          <a:p>
            <a:endParaRPr lang="cs-CZ" sz="4400" dirty="0" smtClean="0"/>
          </a:p>
          <a:p>
            <a:r>
              <a:rPr lang="cs-CZ" sz="4400" dirty="0" smtClean="0"/>
              <a:t> první verze Excelu vyšla v roce 1985</a:t>
            </a:r>
          </a:p>
          <a:p>
            <a:endParaRPr lang="cs-CZ" sz="4400" dirty="0" smtClean="0"/>
          </a:p>
          <a:p>
            <a:r>
              <a:rPr lang="cs-CZ" sz="4400" dirty="0" smtClean="0"/>
              <a:t> Použití pro tvorbu tabulek a databází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10404648" y="4656736"/>
            <a:ext cx="3642807" cy="79072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704856" cy="5328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cs-CZ" sz="3600" dirty="0" smtClean="0"/>
              <a:t>FORMÁT BUNĚK</a:t>
            </a:r>
          </a:p>
          <a:p>
            <a:pPr marL="788670" indent="-742950">
              <a:buFont typeface="+mj-lt"/>
              <a:buAutoNum type="arabicPeriod"/>
            </a:pPr>
            <a:r>
              <a:rPr lang="cs-CZ" sz="2800" dirty="0" smtClean="0"/>
              <a:t>PODMÍNĚNÉ FORMÁTOVÁNÍ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/>
              <a:t> </a:t>
            </a:r>
            <a:r>
              <a:rPr lang="cs-CZ" sz="2600" dirty="0" smtClean="0"/>
              <a:t> </a:t>
            </a:r>
            <a:r>
              <a:rPr lang="cs-CZ" sz="2400" dirty="0" smtClean="0"/>
              <a:t>slouží k nastavení formátu buněk a zvýraznění </a:t>
            </a:r>
          </a:p>
          <a:p>
            <a:pPr marL="365760" lvl="1" indent="0">
              <a:buNone/>
            </a:pPr>
            <a:r>
              <a:rPr lang="cs-CZ" sz="2400" dirty="0" smtClean="0"/>
              <a:t>    důležitých </a:t>
            </a:r>
            <a:r>
              <a:rPr lang="cs-CZ" sz="2400" dirty="0"/>
              <a:t>informací dle zadaných </a:t>
            </a:r>
            <a:r>
              <a:rPr lang="cs-CZ" sz="2400" dirty="0" smtClean="0"/>
              <a:t>kritérií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 příklad podmíněného formátování: </a:t>
            </a:r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60645" y="2859810"/>
            <a:ext cx="4752528" cy="359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611751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15616" y="548680"/>
            <a:ext cx="7416824" cy="5937840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 startAt="2"/>
            </a:pPr>
            <a:r>
              <a:rPr lang="cs-CZ" sz="2800" dirty="0" smtClean="0"/>
              <a:t>VLASTNÍ FORMÁTOVÁNÍ</a:t>
            </a:r>
            <a:endParaRPr lang="cs-CZ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smtClean="0"/>
              <a:t>   lze </a:t>
            </a:r>
            <a:r>
              <a:rPr lang="cs-CZ" sz="2400" dirty="0"/>
              <a:t>změnit vzhled buněk, aniž by </a:t>
            </a:r>
            <a:r>
              <a:rPr lang="cs-CZ" sz="2400" dirty="0" smtClean="0"/>
              <a:t>se změnilo</a:t>
            </a:r>
          </a:p>
          <a:p>
            <a:pPr marL="365760" lvl="1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vlastní číslo nebo text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 </a:t>
            </a:r>
            <a:r>
              <a:rPr lang="cs-CZ" sz="2400" dirty="0" smtClean="0"/>
              <a:t>formát </a:t>
            </a:r>
            <a:r>
              <a:rPr lang="cs-CZ" sz="2400" dirty="0"/>
              <a:t>čísel neovlivní skutečnou hodnotu </a:t>
            </a:r>
            <a:r>
              <a:rPr lang="cs-CZ" sz="2400" dirty="0" smtClean="0"/>
              <a:t>  </a:t>
            </a:r>
          </a:p>
          <a:p>
            <a:pPr marL="365760" lvl="1" indent="0">
              <a:buNone/>
            </a:pPr>
            <a:r>
              <a:rPr lang="cs-CZ" sz="2400" dirty="0" smtClean="0"/>
              <a:t>    buňky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 příklady vlastního formátování:</a:t>
            </a:r>
          </a:p>
          <a:p>
            <a:pPr marL="365760" lvl="1" indent="0">
              <a:buNone/>
            </a:pP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365760" lvl="1" indent="0">
              <a:buNone/>
            </a:pPr>
            <a:endParaRPr lang="cs-CZ" sz="2400" dirty="0" smtClean="0"/>
          </a:p>
          <a:p>
            <a:pPr marL="365760" lvl="1" indent="0">
              <a:buNone/>
            </a:pPr>
            <a:endParaRPr lang="cs-CZ" sz="2400" dirty="0" smtClean="0"/>
          </a:p>
          <a:p>
            <a:pPr marL="365760" lvl="1" indent="0">
              <a:buNone/>
            </a:pPr>
            <a:endParaRPr lang="cs-CZ" sz="2400" dirty="0"/>
          </a:p>
          <a:p>
            <a:pPr marL="45720" indent="0">
              <a:buNone/>
            </a:pPr>
            <a:endParaRPr lang="cs-CZ" sz="2400" dirty="0" smtClean="0"/>
          </a:p>
          <a:p>
            <a:pPr marL="365760" lvl="1" indent="0">
              <a:buNone/>
            </a:pPr>
            <a:r>
              <a:rPr lang="cs-CZ" sz="2600" dirty="0"/>
              <a:t> </a:t>
            </a:r>
            <a:endParaRPr lang="cs-CZ" sz="2600" dirty="0" smtClean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0760" y="3439997"/>
            <a:ext cx="2088232" cy="3132345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67494" y="3439996"/>
            <a:ext cx="2088232" cy="313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983729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188640"/>
            <a:ext cx="8208912" cy="6480720"/>
          </a:xfrm>
        </p:spPr>
        <p:txBody>
          <a:bodyPr/>
          <a:lstStyle/>
          <a:p>
            <a:pPr marL="4572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2400" dirty="0" smtClean="0"/>
              <a:t> POŘADÍ SEKCÍ VLASTNÍHO FORMÁTU BUNĚK:</a:t>
            </a:r>
          </a:p>
          <a:p>
            <a:pPr marL="45720" indent="0">
              <a:buNone/>
            </a:pPr>
            <a:endParaRPr lang="cs-CZ" dirty="0" smtClean="0"/>
          </a:p>
          <a:p>
            <a:pPr marL="2297430" lvl="6" indent="-514350">
              <a:buFont typeface="+mj-lt"/>
              <a:buAutoNum type="romanUcPeriod"/>
            </a:pPr>
            <a:r>
              <a:rPr lang="cs-CZ" sz="2200" dirty="0" smtClean="0"/>
              <a:t> </a:t>
            </a:r>
            <a:r>
              <a:rPr lang="cs-CZ" sz="2200" dirty="0" smtClean="0">
                <a:solidFill>
                  <a:schemeClr val="accent6"/>
                </a:solidFill>
              </a:rPr>
              <a:t>formát kladných čísel</a:t>
            </a:r>
          </a:p>
          <a:p>
            <a:pPr marL="2297430" lvl="6" indent="-514350">
              <a:buFont typeface="+mj-lt"/>
              <a:buAutoNum type="romanUcPeriod"/>
            </a:pP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formát záporných čísel</a:t>
            </a:r>
          </a:p>
          <a:p>
            <a:pPr marL="2297430" lvl="6" indent="-514350">
              <a:buFont typeface="+mj-lt"/>
              <a:buAutoNum type="romanUcPeriod"/>
            </a:pPr>
            <a:r>
              <a:rPr lang="cs-CZ" sz="2200" dirty="0" smtClean="0">
                <a:solidFill>
                  <a:srgbClr val="7030A0"/>
                </a:solidFill>
              </a:rPr>
              <a:t> formát nuly</a:t>
            </a:r>
          </a:p>
          <a:p>
            <a:pPr marL="2297430" lvl="6" indent="-514350">
              <a:buFont typeface="+mj-lt"/>
              <a:buAutoNum type="romanUcPeriod"/>
            </a:pPr>
            <a:r>
              <a:rPr lang="cs-CZ" sz="2200" dirty="0"/>
              <a:t> </a:t>
            </a:r>
            <a:r>
              <a:rPr lang="cs-CZ" sz="2200" dirty="0" smtClean="0"/>
              <a:t>formát textu</a:t>
            </a:r>
          </a:p>
          <a:p>
            <a:pPr marL="1783080" lvl="6" indent="0">
              <a:buNone/>
            </a:pPr>
            <a:r>
              <a:rPr lang="cs-CZ" sz="2400" dirty="0" smtClean="0">
                <a:solidFill>
                  <a:schemeClr val="accent6"/>
                </a:solidFill>
              </a:rPr>
              <a:t>0,0</a:t>
            </a:r>
            <a:r>
              <a:rPr lang="cs-CZ" sz="2400" dirty="0"/>
              <a:t>;</a:t>
            </a:r>
            <a:r>
              <a:rPr lang="cs-CZ" sz="2400" dirty="0">
                <a:solidFill>
                  <a:srgbClr val="00B050"/>
                </a:solidFill>
              </a:rPr>
              <a:t>-0,0</a:t>
            </a:r>
            <a:r>
              <a:rPr lang="cs-CZ" sz="2400" dirty="0" smtClean="0"/>
              <a:t>;</a:t>
            </a:r>
            <a:r>
              <a:rPr lang="cs-CZ" sz="2400" dirty="0" smtClean="0">
                <a:solidFill>
                  <a:srgbClr val="7030A0"/>
                </a:solidFill>
              </a:rPr>
              <a:t>[červená]"-"</a:t>
            </a:r>
            <a:r>
              <a:rPr lang="cs-CZ" sz="2400" dirty="0" smtClean="0"/>
              <a:t>;@</a:t>
            </a:r>
          </a:p>
          <a:p>
            <a:pPr marL="1783080" lvl="6" indent="0">
              <a:buNone/>
            </a:pPr>
            <a:endParaRPr lang="cs-CZ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400" dirty="0" smtClean="0"/>
              <a:t>  příklad použití:</a:t>
            </a:r>
          </a:p>
          <a:p>
            <a:pPr marL="1783080" lvl="6" indent="0">
              <a:buNone/>
            </a:pPr>
            <a:endParaRPr lang="cs-CZ" sz="2200" dirty="0" smtClean="0"/>
          </a:p>
          <a:p>
            <a:pPr marL="45720" indent="0">
              <a:buNone/>
            </a:pPr>
            <a:endParaRPr lang="cs-CZ" dirty="0" smtClean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1759" y="4797152"/>
            <a:ext cx="1439293" cy="1512168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4694540"/>
            <a:ext cx="1483345" cy="16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8099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485772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</a:t>
            </a:r>
            <a:r>
              <a:rPr lang="cs-CZ" sz="2400" dirty="0" smtClean="0"/>
              <a:t>VÝZNAM SPECIFIKÁTORŮ VLASTNÍHO FORMÁTU BUNĚK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  </a:t>
            </a:r>
            <a:r>
              <a:rPr lang="cs-CZ" sz="2300" dirty="0"/>
              <a:t>0 (nula) – </a:t>
            </a:r>
            <a:r>
              <a:rPr lang="cs-CZ" sz="2300" dirty="0" smtClean="0"/>
              <a:t>není-li </a:t>
            </a:r>
            <a:r>
              <a:rPr lang="cs-CZ" sz="2300" dirty="0"/>
              <a:t>na místě nuly žádná číslice, zobrazuje se </a:t>
            </a:r>
            <a:r>
              <a:rPr lang="cs-CZ" sz="2300" dirty="0" smtClean="0"/>
              <a:t>zde</a:t>
            </a:r>
          </a:p>
          <a:p>
            <a:pPr marL="365760" lvl="1" indent="0">
              <a:buNone/>
            </a:pPr>
            <a:r>
              <a:rPr lang="cs-CZ" sz="2300" dirty="0" smtClean="0"/>
              <a:t>                   nula</a:t>
            </a:r>
          </a:p>
          <a:p>
            <a:pPr marL="365760" lvl="1" indent="0">
              <a:buNone/>
            </a:pPr>
            <a:endParaRPr lang="cs-CZ" sz="23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300" dirty="0" smtClean="0"/>
              <a:t> ? </a:t>
            </a:r>
            <a:r>
              <a:rPr lang="cs-CZ" sz="2300" dirty="0"/>
              <a:t>(otazník) – není-li na místě otazníku žádná číslice, zobrazuje se </a:t>
            </a:r>
            <a:endParaRPr lang="cs-CZ" sz="2300" dirty="0" smtClean="0"/>
          </a:p>
          <a:p>
            <a:pPr marL="365760" lvl="1" indent="0">
              <a:buNone/>
            </a:pPr>
            <a:r>
              <a:rPr lang="cs-CZ" sz="2300" dirty="0"/>
              <a:t> </a:t>
            </a:r>
            <a:r>
              <a:rPr lang="cs-CZ" sz="2300" dirty="0" smtClean="0"/>
              <a:t>                     zde mezera</a:t>
            </a:r>
          </a:p>
          <a:p>
            <a:pPr marL="365760" lvl="1" indent="0">
              <a:buNone/>
            </a:pPr>
            <a:endParaRPr lang="cs-CZ" sz="23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300" dirty="0" smtClean="0"/>
              <a:t> # </a:t>
            </a:r>
            <a:r>
              <a:rPr lang="cs-CZ" sz="2300" dirty="0"/>
              <a:t>(</a:t>
            </a:r>
            <a:r>
              <a:rPr lang="cs-CZ" sz="2300" dirty="0" err="1"/>
              <a:t>hash</a:t>
            </a:r>
            <a:r>
              <a:rPr lang="cs-CZ" sz="2300" dirty="0"/>
              <a:t>) – není-li na místě tohoto znaku žádná </a:t>
            </a:r>
            <a:r>
              <a:rPr lang="cs-CZ" sz="2300" dirty="0" smtClean="0"/>
              <a:t>číslice,   </a:t>
            </a:r>
          </a:p>
          <a:p>
            <a:pPr marL="365760" lvl="1" indent="0">
              <a:buNone/>
            </a:pPr>
            <a:r>
              <a:rPr lang="cs-CZ" sz="2300" dirty="0"/>
              <a:t> </a:t>
            </a:r>
            <a:r>
              <a:rPr lang="cs-CZ" sz="2300" dirty="0" smtClean="0"/>
              <a:t>                  nezobrazuje </a:t>
            </a:r>
            <a:r>
              <a:rPr lang="cs-CZ" sz="2300" dirty="0"/>
              <a:t>se zde </a:t>
            </a:r>
            <a:r>
              <a:rPr lang="cs-CZ" sz="2300" dirty="0" smtClean="0"/>
              <a:t>nic</a:t>
            </a:r>
          </a:p>
          <a:p>
            <a:pPr marL="365760" lvl="1" indent="0">
              <a:buNone/>
            </a:pPr>
            <a:endParaRPr lang="cs-CZ" sz="23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300" dirty="0" smtClean="0"/>
              <a:t> mezera </a:t>
            </a:r>
            <a:r>
              <a:rPr lang="cs-CZ" sz="2300" dirty="0"/>
              <a:t>– mezera pokud je mezi “ </a:t>
            </a:r>
            <a:r>
              <a:rPr lang="cs-CZ" sz="2300" dirty="0" smtClean="0"/>
              <a:t>“</a:t>
            </a:r>
          </a:p>
          <a:p>
            <a:pPr marL="365760" lvl="1" indent="0">
              <a:buNone/>
            </a:pPr>
            <a:r>
              <a:rPr lang="cs-CZ" sz="2300" dirty="0"/>
              <a:t> </a:t>
            </a:r>
            <a:r>
              <a:rPr lang="cs-CZ" sz="2300" dirty="0" smtClean="0"/>
              <a:t>               - Např</a:t>
            </a:r>
            <a:r>
              <a:rPr lang="cs-CZ" sz="2300" dirty="0"/>
              <a:t>. “ ml“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2611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Výřez obrazovky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3235" y="4722083"/>
            <a:ext cx="4041545" cy="1262984"/>
          </a:xfrm>
        </p:spPr>
      </p:pic>
      <p:sp>
        <p:nvSpPr>
          <p:cNvPr id="8" name="TextovéPole 7"/>
          <p:cNvSpPr txBox="1"/>
          <p:nvPr/>
        </p:nvSpPr>
        <p:spPr>
          <a:xfrm>
            <a:off x="755576" y="764702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cs-CZ" sz="2200" dirty="0" smtClean="0"/>
              <a:t>PŘÍKLAD VLASTNÍHO FORMÁTOVÁNÍ BUNĚK</a:t>
            </a:r>
            <a:r>
              <a:rPr lang="cs-CZ" sz="2400" dirty="0" smtClean="0"/>
              <a:t>:</a:t>
            </a:r>
          </a:p>
          <a:p>
            <a:endParaRPr lang="cs-CZ" dirty="0"/>
          </a:p>
          <a:p>
            <a:pPr marL="742950" lvl="1" indent="-285750" algn="ctr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cs-CZ" sz="2200" dirty="0"/>
              <a:t>z</a:t>
            </a:r>
            <a:r>
              <a:rPr lang="cs-CZ" sz="2200" dirty="0" smtClean="0"/>
              <a:t>měna formátu čísla pomocí příkazu </a:t>
            </a:r>
            <a:r>
              <a:rPr lang="cs-CZ" sz="2200" dirty="0"/>
              <a:t># ##0,00" ml"</a:t>
            </a:r>
          </a:p>
        </p:txBody>
      </p:sp>
      <p:pic>
        <p:nvPicPr>
          <p:cNvPr id="9" name="Obrázek 8" descr="Výřez obrazovk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2420888"/>
            <a:ext cx="3888432" cy="1103101"/>
          </a:xfrm>
          <a:prstGeom prst="rect">
            <a:avLst/>
          </a:prstGeom>
        </p:spPr>
      </p:pic>
      <p:sp>
        <p:nvSpPr>
          <p:cNvPr id="15" name="Šipka dolů 14"/>
          <p:cNvSpPr/>
          <p:nvPr/>
        </p:nvSpPr>
        <p:spPr>
          <a:xfrm>
            <a:off x="4455737" y="3523989"/>
            <a:ext cx="376541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79312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496944" cy="633670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cs-CZ" sz="3600" dirty="0" smtClean="0"/>
              <a:t>VZORCE</a:t>
            </a:r>
          </a:p>
          <a:p>
            <a:pPr marL="45720" indent="0">
              <a:buNone/>
            </a:pPr>
            <a:endParaRPr lang="cs-CZ" sz="3600" dirty="0" smtClean="0"/>
          </a:p>
        </p:txBody>
      </p:sp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700808"/>
            <a:ext cx="7349586" cy="431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78129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1772</TotalTime>
  <Words>616</Words>
  <Application>Microsoft Office PowerPoint</Application>
  <PresentationFormat>Předvádění na obrazovce (4:3)</PresentationFormat>
  <Paragraphs>212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Aerodynamika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 EXCEL</dc:title>
  <dc:creator>Lukáš</dc:creator>
  <cp:lastModifiedBy>Máca Chromčáková</cp:lastModifiedBy>
  <cp:revision>101</cp:revision>
  <dcterms:created xsi:type="dcterms:W3CDTF">2017-04-11T07:34:21Z</dcterms:created>
  <dcterms:modified xsi:type="dcterms:W3CDTF">2017-04-22T13:31:48Z</dcterms:modified>
</cp:coreProperties>
</file>